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0"/>
  </p:notesMasterIdLst>
  <p:sldIdLst>
    <p:sldId id="256" r:id="rId2"/>
    <p:sldId id="257" r:id="rId3"/>
    <p:sldId id="262" r:id="rId4"/>
    <p:sldId id="263" r:id="rId5"/>
    <p:sldId id="265" r:id="rId6"/>
    <p:sldId id="266" r:id="rId7"/>
    <p:sldId id="267" r:id="rId8"/>
    <p:sldId id="270" r:id="rId9"/>
    <p:sldId id="271" r:id="rId10"/>
    <p:sldId id="260" r:id="rId11"/>
    <p:sldId id="268" r:id="rId12"/>
    <p:sldId id="279" r:id="rId13"/>
    <p:sldId id="280" r:id="rId14"/>
    <p:sldId id="272" r:id="rId15"/>
    <p:sldId id="258" r:id="rId16"/>
    <p:sldId id="273" r:id="rId17"/>
    <p:sldId id="274" r:id="rId18"/>
    <p:sldId id="276" r:id="rId19"/>
    <p:sldId id="277" r:id="rId20"/>
    <p:sldId id="278" r:id="rId21"/>
    <p:sldId id="275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337" r:id="rId77"/>
    <p:sldId id="338" r:id="rId78"/>
    <p:sldId id="339" r:id="rId7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20238956-EAF4-48AA-853C-38923D4197E3}">
          <p14:sldIdLst>
            <p14:sldId id="256"/>
          </p14:sldIdLst>
        </p14:section>
        <p14:section name="Gradient descent" id="{DF5B7A08-5CA0-4729-AE5C-9CE05E890C9C}">
          <p14:sldIdLst>
            <p14:sldId id="257"/>
            <p14:sldId id="262"/>
            <p14:sldId id="263"/>
            <p14:sldId id="265"/>
            <p14:sldId id="266"/>
            <p14:sldId id="267"/>
            <p14:sldId id="270"/>
            <p14:sldId id="271"/>
            <p14:sldId id="260"/>
            <p14:sldId id="268"/>
            <p14:sldId id="279"/>
            <p14:sldId id="280"/>
            <p14:sldId id="272"/>
            <p14:sldId id="258"/>
            <p14:sldId id="273"/>
            <p14:sldId id="274"/>
            <p14:sldId id="276"/>
            <p14:sldId id="277"/>
            <p14:sldId id="278"/>
            <p14:sldId id="275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</p14:sldIdLst>
        </p14:section>
        <p14:section name="導傳遞" id="{A83510E9-F4A3-4866-8EBC-C9150F2A0C83}">
          <p14:sldIdLst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</p14:sldIdLst>
        </p14:section>
        <p14:section name="Weight initialization" id="{32593420-042A-4DA3-BD58-78FCEE6FBE64}">
          <p14:sldIdLst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0A00"/>
    <a:srgbClr val="FEF600"/>
    <a:srgbClr val="8BFE62"/>
    <a:srgbClr val="FFCD00"/>
    <a:srgbClr val="E30000"/>
    <a:srgbClr val="FFCCFF"/>
    <a:srgbClr val="FE6100"/>
    <a:srgbClr val="B40D00"/>
    <a:srgbClr val="69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81" autoAdjust="0"/>
    <p:restoredTop sz="81395" autoAdjust="0"/>
  </p:normalViewPr>
  <p:slideViewPr>
    <p:cSldViewPr snapToGrid="0">
      <p:cViewPr varScale="1">
        <p:scale>
          <a:sx n="69" d="100"/>
          <a:sy n="69" d="100"/>
        </p:scale>
        <p:origin x="854" y="58"/>
      </p:cViewPr>
      <p:guideLst/>
    </p:cSldViewPr>
  </p:slideViewPr>
  <p:outlineViewPr>
    <p:cViewPr>
      <p:scale>
        <a:sx n="33" d="100"/>
        <a:sy n="33" d="100"/>
      </p:scale>
      <p:origin x="0" y="-2394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60B4D4-B998-449B-9A90-C078F7154552}" type="datetimeFigureOut">
              <a:rPr lang="zh-TW" altLang="en-US" smtClean="0"/>
              <a:t>2022/5/9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E9B82C-8145-4010-8B17-8C78E998FC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0943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x1**2+x1-4*x1*x2+(x1**3)*x2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5362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87726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0776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0767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2124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x-x**2</a:t>
            </a:r>
          </a:p>
          <a:p>
            <a:r>
              <a:rPr lang="en-US" altLang="zh-TW" dirty="0" smtClean="0"/>
              <a:t>1-2x=0</a:t>
            </a:r>
          </a:p>
          <a:p>
            <a:r>
              <a:rPr lang="en-US" altLang="zh-TW" dirty="0" smtClean="0"/>
              <a:t>=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22831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7268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https://machinelearningmastery.com/exploding-gradients-in-neural-networks/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1375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https://cvfiasd.pixnet.net/blog/post/275774124-%E6%B7%B1%E5%BA%A6%E5%AD%B8%E7%BF%92%E6%BF%80%E5%8B%B5%E5%87%BD%E6%95%B8%E4%BB%8B%E7%B4%B9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39325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https://www.csl.cornell.edu/~studer/papers/18NEURIPS_visualization.pdf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1515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Weight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是由常態分佈隨機生成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平均數為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，標準差為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0.01)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TW" altLang="en-US" dirty="0" smtClean="0"/>
              <a:t/>
            </a:r>
            <a:br>
              <a:rPr lang="zh-TW" altLang="en-US" dirty="0" smtClean="0"/>
            </a:b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 mean 0.00065 and 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0.99949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 1 mean 0.00025 and 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0.21350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 2 mean -0.00002 and 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0.04516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 3 mean -0.00001 and 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0.00899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 4 mean -0.00000 and 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0.00168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 5 mean -0.00000 and 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0.00029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7199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52105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既然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weight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初始值從常態分布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也可以用均勻分布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的標準差變化會造成隨機產生造成神經元輸出的結果不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 sense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，那是不是有什麼方法可以自動決定標準差要是多少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weight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初始值要從均勻分布抽那就是均勻分布的上下界要怎麼設定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，所以在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Xavier initialization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做了很好的詮釋。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1542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dirty="0" smtClean="0"/>
              <a:t>會造成隨機產生造成神經元輸出的結果不</a:t>
            </a:r>
            <a:r>
              <a:rPr lang="en-US" altLang="zh-TW" dirty="0" smtClean="0"/>
              <a:t>make sense</a:t>
            </a:r>
            <a:r>
              <a:rPr lang="zh-TW" altLang="zh-TW" dirty="0" smtClean="0"/>
              <a:t>，那是不是有什麼方法可以自動決定標準差要是多少</a:t>
            </a:r>
            <a:r>
              <a:rPr lang="en-US" altLang="zh-TW" dirty="0" smtClean="0"/>
              <a:t>(</a:t>
            </a:r>
            <a:r>
              <a:rPr lang="zh-TW" altLang="zh-TW" dirty="0" smtClean="0"/>
              <a:t>如果</a:t>
            </a:r>
            <a:r>
              <a:rPr lang="en-US" altLang="zh-TW" dirty="0" smtClean="0"/>
              <a:t>weight</a:t>
            </a:r>
            <a:r>
              <a:rPr lang="zh-TW" altLang="zh-TW" dirty="0" smtClean="0"/>
              <a:t>初始值要從均勻分布抽那就是均勻分布的上下界要怎麼設定</a:t>
            </a:r>
            <a:r>
              <a:rPr lang="en-US" altLang="zh-TW" dirty="0" smtClean="0"/>
              <a:t>)</a:t>
            </a:r>
            <a:r>
              <a:rPr lang="zh-TW" altLang="zh-TW" dirty="0" smtClean="0"/>
              <a:t>，所以在</a:t>
            </a:r>
            <a:r>
              <a:rPr lang="en-US" altLang="zh-TW" dirty="0" smtClean="0"/>
              <a:t>Xavier initialization</a:t>
            </a:r>
            <a:r>
              <a:rPr lang="zh-TW" altLang="zh-TW" dirty="0" smtClean="0"/>
              <a:t>做了很好的詮釋。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81275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TW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的平均數是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0(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期望值等於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0)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，且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iid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(Independent and identically distributed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，獨立且同分佈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92217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73085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8601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mtClean="0"/>
              <a:t>導數的方式是往最大解的方式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317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mtClean="0"/>
              <a:t>導數的方式是往最大解的方式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0202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array([-22.4,   9.6])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8136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820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8030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GD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的學習率設定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0.00001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1567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0702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 sz="28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2022/5/9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9683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2022/5/9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6754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0362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0364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2022/5/9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3982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2022/5/9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8605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52635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2022/5/9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0552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2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2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2022/5/9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9915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2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2"/>
            <a:ext cx="5156200" cy="36805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7552"/>
            <a:ext cx="5181601" cy="36805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2022/5/9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6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2022/5/9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7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2022/5/9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2578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2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2022/5/9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1614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2022/5/9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330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2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4871AEC-3EE2-47D7-BE2E-AF5668CB7340}" type="datetimeFigureOut">
              <a:rPr lang="zh-TW" altLang="en-US" smtClean="0"/>
              <a:t>2022/5/9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9412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0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0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gif"/><Relationship Id="rId4" Type="http://schemas.openxmlformats.org/officeDocument/2006/relationships/image" Target="../media/image32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6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../media/image51.png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notesSlide" Target="../notesSlides/notesSlide12.xm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notesSlide" Target="../notesSlides/notesSlide13.xm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../media/image118.png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21.png"/><Relationship Id="rId4" Type="http://schemas.openxmlformats.org/officeDocument/2006/relationships/image" Target="../media/image11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15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125.png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hyperlink" Target="https://arxiv.org/pdf/1502.01852.pdf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hyperlink" Target="https://arxiv.org/pdf/1502.03167.pdf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2876346"/>
          </a:xfrm>
        </p:spPr>
        <p:txBody>
          <a:bodyPr anchor="ctr">
            <a:normAutofit/>
          </a:bodyPr>
          <a:lstStyle/>
          <a:p>
            <a:r>
              <a:rPr lang="en-US" altLang="zh-TW" sz="5400" dirty="0" smtClean="0"/>
              <a:t>Gradient descent</a:t>
            </a:r>
            <a:br>
              <a:rPr lang="en-US" altLang="zh-TW" sz="5400" dirty="0" smtClean="0"/>
            </a:br>
            <a:r>
              <a:rPr lang="zh-TW" altLang="en-US" sz="5400" dirty="0" smtClean="0"/>
              <a:t>導</a:t>
            </a:r>
            <a:r>
              <a:rPr lang="zh-TW" altLang="en-US" sz="5400" dirty="0"/>
              <a:t>傳遞</a:t>
            </a:r>
            <a:r>
              <a:rPr lang="en-US" altLang="zh-TW" sz="5400" dirty="0"/>
              <a:t/>
            </a:r>
            <a:br>
              <a:rPr lang="en-US" altLang="zh-TW" sz="5400" dirty="0"/>
            </a:br>
            <a:r>
              <a:rPr lang="en-US" altLang="zh-TW" sz="5400" dirty="0" smtClean="0"/>
              <a:t>Weight </a:t>
            </a:r>
            <a:r>
              <a:rPr lang="en-US" altLang="zh-TW" sz="5400" dirty="0"/>
              <a:t>Initialization</a:t>
            </a:r>
            <a:endParaRPr lang="en-US" altLang="zh-TW" sz="54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61872" y="3718931"/>
            <a:ext cx="9418320" cy="1691640"/>
          </a:xfrm>
        </p:spPr>
        <p:txBody>
          <a:bodyPr>
            <a:normAutofit fontScale="92500" lnSpcReduction="20000"/>
          </a:bodyPr>
          <a:lstStyle/>
          <a:p>
            <a:pPr lvl="0">
              <a:spcBef>
                <a:spcPts val="0"/>
              </a:spcBef>
              <a:buClr>
                <a:srgbClr val="3F3F3F"/>
              </a:buClr>
              <a:buSzPct val="100000"/>
            </a:pPr>
            <a:r>
              <a:rPr lang="zh-TW" altLang="en-US" sz="2800" dirty="0">
                <a:latin typeface="DFKai-SB"/>
                <a:ea typeface="DFKai-SB"/>
                <a:cs typeface="DFKai-SB"/>
                <a:sym typeface="DFKai-SB"/>
              </a:rPr>
              <a:t>黃志勝 </a:t>
            </a:r>
            <a:r>
              <a:rPr lang="en-US" altLang="zh-TW" sz="2800" dirty="0">
                <a:latin typeface="DFKai-SB"/>
                <a:ea typeface="DFKai-SB"/>
                <a:cs typeface="DFKai-SB"/>
                <a:sym typeface="DFKai-SB"/>
              </a:rPr>
              <a:t>(Tommy Huang)</a:t>
            </a:r>
            <a:endParaRPr lang="zh-TW" altLang="en-US" sz="2800" dirty="0"/>
          </a:p>
          <a:p>
            <a:pPr lvl="0">
              <a:buClr>
                <a:srgbClr val="3F3F3F"/>
              </a:buClr>
              <a:buSzPct val="100000"/>
            </a:pPr>
            <a:r>
              <a:rPr lang="zh-TW" altLang="en-US" sz="2800" dirty="0">
                <a:latin typeface="DFKai-SB"/>
                <a:ea typeface="DFKai-SB"/>
                <a:cs typeface="DFKai-SB"/>
                <a:sym typeface="DFKai-SB"/>
              </a:rPr>
              <a:t>義隆電子 人工智慧研發部</a:t>
            </a:r>
            <a:endParaRPr lang="zh-TW" altLang="en-US" sz="2800" dirty="0"/>
          </a:p>
          <a:p>
            <a:pPr lvl="0">
              <a:buClr>
                <a:srgbClr val="3F3F3F"/>
              </a:buClr>
              <a:buSzPct val="100000"/>
            </a:pPr>
            <a:r>
              <a:rPr lang="zh-TW" altLang="en-US" sz="2800" dirty="0">
                <a:latin typeface="DFKai-SB"/>
                <a:ea typeface="DFKai-SB"/>
                <a:cs typeface="DFKai-SB"/>
                <a:sym typeface="DFKai-SB"/>
              </a:rPr>
              <a:t>國立陽明交通大學 </a:t>
            </a:r>
            <a:r>
              <a:rPr lang="en-US" altLang="zh-TW" sz="2800" dirty="0">
                <a:latin typeface="DFKai-SB"/>
                <a:ea typeface="DFKai-SB"/>
                <a:cs typeface="DFKai-SB"/>
                <a:sym typeface="DFKai-SB"/>
              </a:rPr>
              <a:t>AI</a:t>
            </a:r>
            <a:r>
              <a:rPr lang="zh-TW" altLang="en-US" sz="2800" dirty="0">
                <a:latin typeface="DFKai-SB"/>
                <a:ea typeface="DFKai-SB"/>
                <a:cs typeface="DFKai-SB"/>
                <a:sym typeface="DFKai-SB"/>
              </a:rPr>
              <a:t>學院 合聘助理教授</a:t>
            </a:r>
            <a:endParaRPr lang="zh-TW" altLang="en-US" sz="2800" dirty="0"/>
          </a:p>
          <a:p>
            <a:pPr lvl="0">
              <a:buClr>
                <a:srgbClr val="3F3F3F"/>
              </a:buClr>
              <a:buSzPct val="100000"/>
            </a:pPr>
            <a:r>
              <a:rPr lang="zh-TW" altLang="en-US" sz="2800" dirty="0">
                <a:latin typeface="DFKai-SB"/>
                <a:ea typeface="DFKai-SB"/>
                <a:cs typeface="DFKai-SB"/>
                <a:sym typeface="DFKai-SB"/>
              </a:rPr>
              <a:t>國立台北科技大學 電資學院合聘助理教授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8559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309" y="2154165"/>
            <a:ext cx="5852172" cy="437998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導</a:t>
            </a:r>
            <a:r>
              <a:rPr lang="zh-TW" altLang="en-US" dirty="0" smtClean="0"/>
              <a:t>數</a:t>
            </a:r>
            <a:r>
              <a:rPr lang="en-US" altLang="zh-TW" dirty="0" smtClean="0"/>
              <a:t>(</a:t>
            </a:r>
            <a:r>
              <a:rPr lang="en-US" altLang="zh-TW" dirty="0"/>
              <a:t>Derivative)/</a:t>
            </a:r>
            <a:r>
              <a:rPr lang="zh-TW" altLang="en-US" dirty="0"/>
              <a:t>梯度</a:t>
            </a:r>
            <a:r>
              <a:rPr lang="en-US" altLang="zh-TW" dirty="0"/>
              <a:t>(Gradient)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828800"/>
                <a:ext cx="5338781" cy="435133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TW" altLang="en-US" sz="2400" dirty="0" smtClean="0"/>
                  <a:t>假設有一個一元的函數為</a:t>
                </a:r>
                <a:r>
                  <a:rPr lang="en-US" altLang="zh-TW" sz="2400" dirty="0" smtClean="0"/>
                  <a:t>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TW" sz="2400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TW" altLang="en-US" sz="2400" dirty="0" smtClean="0"/>
                  <a:t>其導數</a:t>
                </a:r>
                <a:r>
                  <a:rPr lang="en-US" altLang="zh-TW" sz="2400" dirty="0" smtClean="0"/>
                  <a:t>:</a:t>
                </a:r>
                <a:r>
                  <a:rPr lang="zh-TW" alt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400" dirty="0" smtClean="0"/>
                  <a:t>(</a:t>
                </a:r>
                <a:r>
                  <a:rPr lang="zh-TW" altLang="en-US" sz="2400" dirty="0" smtClean="0"/>
                  <a:t>導數有方向性</a:t>
                </a:r>
                <a:r>
                  <a:rPr lang="en-US" altLang="zh-TW" sz="2400" dirty="0" smtClean="0"/>
                  <a:t>)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TW" sz="24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&gt;0</a:t>
                </a:r>
                <a:r>
                  <a:rPr lang="zh-TW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→ 往右</a:t>
                </a:r>
                <a:r>
                  <a:rPr lang="en-US" altLang="zh-TW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zh-TW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正</a:t>
                </a:r>
                <a:r>
                  <a:rPr lang="en-US" altLang="zh-TW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TW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的方向</a:t>
                </a:r>
                <a:endPara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TW" sz="24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&lt;0</a:t>
                </a:r>
                <a:r>
                  <a:rPr lang="zh-TW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→ 往左</a:t>
                </a:r>
                <a:r>
                  <a:rPr lang="en-US" altLang="zh-TW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負</a:t>
                </a:r>
                <a:r>
                  <a:rPr lang="en-US" altLang="zh-TW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TW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的方向</a:t>
                </a:r>
                <a:endPara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zh-TW" altLang="en-US" sz="2400" b="1" dirty="0">
                    <a:solidFill>
                      <a:srgbClr val="FF0000"/>
                    </a:solidFill>
                  </a:rPr>
                  <a:t>導數</a:t>
                </a:r>
                <a:r>
                  <a:rPr lang="en-US" altLang="zh-TW" sz="2400" b="1" dirty="0">
                    <a:solidFill>
                      <a:srgbClr val="FF0000"/>
                    </a:solidFill>
                  </a:rPr>
                  <a:t>(Derivative)/</a:t>
                </a:r>
                <a:r>
                  <a:rPr lang="zh-TW" altLang="en-US" sz="2400" b="1" dirty="0">
                    <a:solidFill>
                      <a:srgbClr val="FF0000"/>
                    </a:solidFill>
                  </a:rPr>
                  <a:t>梯度</a:t>
                </a:r>
                <a:r>
                  <a:rPr lang="en-US" altLang="zh-TW" sz="2400" b="1" dirty="0">
                    <a:solidFill>
                      <a:srgbClr val="FF0000"/>
                    </a:solidFill>
                  </a:rPr>
                  <a:t>(Gradient</a:t>
                </a:r>
                <a:r>
                  <a:rPr lang="en-US" altLang="zh-TW" sz="2400" b="1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TW" altLang="en-US" sz="2400" b="1" dirty="0" smtClean="0">
                    <a:solidFill>
                      <a:srgbClr val="FF0000"/>
                    </a:solidFill>
                  </a:rPr>
                  <a:t>往極大值的方向走</a:t>
                </a:r>
                <a:endParaRPr lang="zh-TW" alt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828800"/>
                <a:ext cx="5338781" cy="4351337"/>
              </a:xfrm>
              <a:blipFill rotWithShape="0">
                <a:blip r:embed="rId4"/>
                <a:stretch>
                  <a:fillRect l="-1829" t="-1261" r="-13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單箭頭接點 4"/>
          <p:cNvCxnSpPr/>
          <p:nvPr/>
        </p:nvCxnSpPr>
        <p:spPr>
          <a:xfrm>
            <a:off x="5786281" y="6042741"/>
            <a:ext cx="5608800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10929781" y="6007302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橢圓 6"/>
          <p:cNvSpPr/>
          <p:nvPr/>
        </p:nvSpPr>
        <p:spPr>
          <a:xfrm>
            <a:off x="8333699" y="5862309"/>
            <a:ext cx="72000" cy="72000"/>
          </a:xfrm>
          <a:prstGeom prst="ellipse">
            <a:avLst/>
          </a:prstGeom>
          <a:solidFill>
            <a:srgbClr val="F70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7672762" y="4998828"/>
                <a:ext cx="14658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b="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US" altLang="zh-TW" dirty="0" smtClean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2762" y="4998828"/>
                <a:ext cx="1465875" cy="646331"/>
              </a:xfrm>
              <a:prstGeom prst="rect">
                <a:avLst/>
              </a:prstGeom>
              <a:blipFill rotWithShape="0">
                <a:blip r:embed="rId5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群組 12"/>
          <p:cNvGrpSpPr/>
          <p:nvPr/>
        </p:nvGrpSpPr>
        <p:grpSpPr>
          <a:xfrm>
            <a:off x="9017000" y="5202580"/>
            <a:ext cx="1411245" cy="840161"/>
            <a:chOff x="6557312" y="4301649"/>
            <a:chExt cx="1411245" cy="8401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6557312" y="4301649"/>
                  <a:ext cx="141124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altLang="zh-TW" dirty="0" smtClean="0"/>
                    <a:t>20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a14:m>
                  <a:r>
                    <a:rPr lang="en-US" altLang="zh-TW" dirty="0" smtClean="0"/>
                    <a:t>0</a:t>
                  </a:r>
                  <a:endParaRPr lang="en-US" altLang="zh-TW" dirty="0"/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7312" y="4301649"/>
                  <a:ext cx="1411245" cy="64633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4717" b="-1415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直線單箭頭接點 10"/>
            <p:cNvCxnSpPr/>
            <p:nvPr/>
          </p:nvCxnSpPr>
          <p:spPr>
            <a:xfrm flipV="1">
              <a:off x="6747812" y="5134906"/>
              <a:ext cx="825500" cy="6904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橢圓 14"/>
          <p:cNvSpPr/>
          <p:nvPr/>
        </p:nvSpPr>
        <p:spPr>
          <a:xfrm>
            <a:off x="9171500" y="6006741"/>
            <a:ext cx="72000" cy="72000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819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309" y="2166865"/>
            <a:ext cx="5852172" cy="437998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導數</a:t>
            </a:r>
            <a:r>
              <a:rPr lang="en-US" altLang="zh-TW" dirty="0"/>
              <a:t>(Derivative)/</a:t>
            </a:r>
            <a:r>
              <a:rPr lang="zh-TW" altLang="en-US" dirty="0"/>
              <a:t>梯度</a:t>
            </a:r>
            <a:r>
              <a:rPr lang="en-US" altLang="zh-TW" dirty="0"/>
              <a:t>(Gradient)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765300"/>
                <a:ext cx="5338781" cy="50292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TW" altLang="en-US" sz="2200" dirty="0"/>
                  <a:t>假設有一個一元的函數為</a:t>
                </a:r>
                <a:r>
                  <a:rPr lang="en-US" altLang="zh-TW" sz="2200" dirty="0"/>
                  <a:t>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TW" sz="22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TW" altLang="en-US" sz="2200" dirty="0"/>
                  <a:t>其導數</a:t>
                </a:r>
                <a:r>
                  <a:rPr lang="en-US" altLang="zh-TW" sz="2200" dirty="0"/>
                  <a:t>:</a:t>
                </a:r>
                <a:r>
                  <a:rPr lang="zh-TW" altLang="en-US" sz="22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2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altLang="zh-TW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2200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2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200" dirty="0"/>
                  <a:t>(</a:t>
                </a:r>
                <a:r>
                  <a:rPr lang="zh-TW" altLang="en-US" sz="2200" dirty="0"/>
                  <a:t>導數有方向性</a:t>
                </a:r>
                <a:r>
                  <a:rPr lang="en-US" altLang="zh-TW" sz="2200" dirty="0"/>
                  <a:t>)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TW" sz="2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&gt;0</a:t>
                </a:r>
                <a:r>
                  <a:rPr lang="zh-TW" alt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→ 往右</a:t>
                </a:r>
                <a:r>
                  <a:rPr lang="en-US" altLang="zh-TW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zh-TW" alt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正</a:t>
                </a:r>
                <a:r>
                  <a:rPr lang="en-US" altLang="zh-TW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TW" alt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的方向</a:t>
                </a:r>
                <a:endParaRPr lang="en-US" altLang="zh-TW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TW" sz="2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&lt;0</a:t>
                </a:r>
                <a:r>
                  <a:rPr lang="zh-TW" alt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→ 往左</a:t>
                </a:r>
                <a:r>
                  <a:rPr lang="en-US" altLang="zh-TW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zh-TW" alt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負</a:t>
                </a:r>
                <a:r>
                  <a:rPr lang="en-US" altLang="zh-TW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TW" alt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zh-TW" alt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方向</a:t>
                </a:r>
                <a:endParaRPr lang="en-US" altLang="zh-TW" sz="22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TW" alt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往</a:t>
                </a:r>
                <a:r>
                  <a:rPr lang="zh-TW" altLang="en-US" sz="2200" dirty="0"/>
                  <a:t>導數</a:t>
                </a:r>
                <a:r>
                  <a:rPr lang="en-US" altLang="zh-TW" sz="2200" dirty="0"/>
                  <a:t>(Derivative)/</a:t>
                </a:r>
                <a:r>
                  <a:rPr lang="zh-TW" altLang="en-US" sz="2200" dirty="0"/>
                  <a:t>梯度</a:t>
                </a:r>
                <a:r>
                  <a:rPr lang="en-US" altLang="zh-TW" sz="2200" dirty="0"/>
                  <a:t>(Gradient)</a:t>
                </a:r>
                <a:r>
                  <a:rPr lang="zh-TW" altLang="en-US" sz="2200" dirty="0"/>
                  <a:t>往極大值</a:t>
                </a:r>
                <a:r>
                  <a:rPr lang="zh-TW" altLang="en-US" sz="2200" dirty="0" smtClean="0"/>
                  <a:t>的反方向走，則是往極小值</a:t>
                </a:r>
                <a:endParaRPr lang="zh-TW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2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altLang="zh-TW" sz="2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TW" sz="22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altLang="zh-TW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TW" sz="22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TW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TW" sz="2200" dirty="0">
                  <a:latin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2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TW" sz="2200" i="1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altLang="zh-TW" sz="2200" dirty="0">
                  <a:latin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200" i="1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lang="en-US" altLang="zh-TW" sz="2200" i="1">
                          <a:latin typeface="Cambria Math" panose="02040503050406030204" pitchFamily="18" charset="0"/>
                        </a:rPr>
                        <m:t>=20, </m:t>
                      </m:r>
                      <m:sSup>
                        <m:sSupPr>
                          <m:ctrlPr>
                            <a:rPr lang="en-US" altLang="zh-TW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TW" sz="22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TW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200" i="1">
                          <a:latin typeface="Cambria Math" panose="02040503050406030204" pitchFamily="18" charset="0"/>
                        </a:rPr>
                        <m:t>=20, </m:t>
                      </m:r>
                      <m:sSup>
                        <m:sSupPr>
                          <m:ctrlPr>
                            <a:rPr lang="en-US" altLang="zh-TW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200" i="1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lang="en-US" altLang="zh-TW" sz="2200" i="1">
                          <a:latin typeface="Cambria Math" panose="02040503050406030204" pitchFamily="18" charset="0"/>
                        </a:rPr>
                        <m:t>=20−10=10</m:t>
                      </m:r>
                    </m:oMath>
                  </m:oMathPara>
                </a14:m>
                <a:endParaRPr lang="en-US" altLang="zh-TW" sz="22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TW" altLang="en-US" sz="2200" b="1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梯度下降法</a:t>
                </a:r>
                <a:r>
                  <a:rPr lang="en-US" altLang="zh-TW" sz="2200" b="1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TW" sz="2200" b="1" dirty="0">
                    <a:solidFill>
                      <a:srgbClr val="C00000"/>
                    </a:solidFill>
                  </a:rPr>
                  <a:t>Gradient descent</a:t>
                </a:r>
                <a:r>
                  <a:rPr lang="en-US" altLang="zh-TW" sz="2200" b="1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altLang="zh-TW" sz="22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zh-TW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765300"/>
                <a:ext cx="5338781" cy="5029200"/>
              </a:xfrm>
              <a:blipFill rotWithShape="0">
                <a:blip r:embed="rId4"/>
                <a:stretch>
                  <a:fillRect l="-1370" t="-970" b="-3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單箭頭接點 4"/>
          <p:cNvCxnSpPr/>
          <p:nvPr/>
        </p:nvCxnSpPr>
        <p:spPr>
          <a:xfrm flipV="1">
            <a:off x="5588000" y="6042741"/>
            <a:ext cx="5608481" cy="3600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10929781" y="6007302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橢圓 6"/>
          <p:cNvSpPr/>
          <p:nvPr/>
        </p:nvSpPr>
        <p:spPr>
          <a:xfrm>
            <a:off x="8333699" y="5862309"/>
            <a:ext cx="72000" cy="72000"/>
          </a:xfrm>
          <a:prstGeom prst="ellipse">
            <a:avLst/>
          </a:prstGeom>
          <a:solidFill>
            <a:srgbClr val="F70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7672762" y="4998828"/>
                <a:ext cx="14658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b="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US" altLang="zh-TW" dirty="0" smtClean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2762" y="4998828"/>
                <a:ext cx="1465875" cy="646331"/>
              </a:xfrm>
              <a:prstGeom prst="rect">
                <a:avLst/>
              </a:prstGeom>
              <a:blipFill rotWithShape="0">
                <a:blip r:embed="rId5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群組 12"/>
          <p:cNvGrpSpPr/>
          <p:nvPr/>
        </p:nvGrpSpPr>
        <p:grpSpPr>
          <a:xfrm>
            <a:off x="9017000" y="5202580"/>
            <a:ext cx="1411245" cy="840161"/>
            <a:chOff x="6557312" y="4301649"/>
            <a:chExt cx="1411245" cy="8401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6557312" y="4301649"/>
                  <a:ext cx="141124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altLang="zh-TW" dirty="0" smtClean="0"/>
                    <a:t>20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a14:m>
                  <a:r>
                    <a:rPr lang="en-US" altLang="zh-TW" dirty="0" smtClean="0"/>
                    <a:t>0</a:t>
                  </a:r>
                  <a:endParaRPr lang="en-US" altLang="zh-TW" dirty="0"/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7312" y="4301649"/>
                  <a:ext cx="1411245" cy="64633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4717" b="-1415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直線單箭頭接點 10"/>
            <p:cNvCxnSpPr/>
            <p:nvPr/>
          </p:nvCxnSpPr>
          <p:spPr>
            <a:xfrm flipV="1">
              <a:off x="6747812" y="5134906"/>
              <a:ext cx="825500" cy="6904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橢圓 14"/>
          <p:cNvSpPr/>
          <p:nvPr/>
        </p:nvSpPr>
        <p:spPr>
          <a:xfrm>
            <a:off x="9171500" y="6006741"/>
            <a:ext cx="72000" cy="72000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391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梯度</a:t>
            </a:r>
            <a:r>
              <a:rPr lang="en-US" altLang="zh-TW" dirty="0"/>
              <a:t>(Gradient)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2"/>
          <a:stretch/>
        </p:blipFill>
        <p:spPr>
          <a:xfrm>
            <a:off x="7484721" y="2477376"/>
            <a:ext cx="3675134" cy="39023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88334" y="2368525"/>
                <a:ext cx="3654077" cy="4089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dirty="0" smtClean="0"/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TW" dirty="0" smtClean="0"/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TW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TW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>
                  <a:spcBef>
                    <a:spcPts val="1200"/>
                  </a:spcBef>
                </a:pPr>
                <a:endParaRPr lang="en-US" altLang="zh-TW" dirty="0" smtClean="0"/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altLang="zh-TW" dirty="0">
                  <a:latin typeface="Times New Roman" panose="02020603050405020304" pitchFamily="18" charset="0"/>
                </a:endParaRPr>
              </a:p>
              <a:p>
                <a:pPr>
                  <a:spcBef>
                    <a:spcPts val="1200"/>
                  </a:spcBef>
                </a:pPr>
                <a:endParaRPr lang="en-US" altLang="zh-TW" dirty="0"/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6.2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4.8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2.4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9.6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>
                  <a:spcBef>
                    <a:spcPts val="1200"/>
                  </a:spcBef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34" y="2368525"/>
                <a:ext cx="3654077" cy="4089325"/>
              </a:xfrm>
              <a:prstGeom prst="rect">
                <a:avLst/>
              </a:prstGeom>
              <a:blipFill rotWithShape="0">
                <a:blip r:embed="rId4"/>
                <a:stretch>
                  <a:fillRect l="-501" t="-8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8724" y="2477996"/>
            <a:ext cx="3846909" cy="39017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4994463" y="1934310"/>
                <a:ext cx="1404808" cy="5542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4463" y="1934310"/>
                <a:ext cx="1404808" cy="5542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8619884" y="1923122"/>
                <a:ext cx="1581137" cy="5542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−6.2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4.8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884" y="1923122"/>
                <a:ext cx="1581137" cy="5542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4052398" y="6227017"/>
            <a:ext cx="2576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藍線為</a:t>
            </a:r>
            <a:r>
              <a:rPr lang="en-US" altLang="zh-TW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83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梯度</a:t>
            </a:r>
            <a:r>
              <a:rPr lang="en-US" altLang="zh-TW" dirty="0"/>
              <a:t>(Gradient)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88334" y="2368525"/>
                <a:ext cx="3654077" cy="4089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dirty="0" smtClean="0"/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TW" dirty="0" smtClean="0"/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TW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TW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>
                  <a:spcBef>
                    <a:spcPts val="1200"/>
                  </a:spcBef>
                </a:pPr>
                <a:endParaRPr lang="en-US" altLang="zh-TW" dirty="0" smtClean="0"/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altLang="zh-TW" dirty="0">
                  <a:latin typeface="Times New Roman" panose="02020603050405020304" pitchFamily="18" charset="0"/>
                </a:endParaRPr>
              </a:p>
              <a:p>
                <a:pPr>
                  <a:spcBef>
                    <a:spcPts val="1200"/>
                  </a:spcBef>
                </a:pPr>
                <a:endParaRPr lang="en-US" altLang="zh-TW" dirty="0"/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6.2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4.8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2.4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9.6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>
                  <a:spcBef>
                    <a:spcPts val="1200"/>
                  </a:spcBef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34" y="2368525"/>
                <a:ext cx="3654077" cy="4089325"/>
              </a:xfrm>
              <a:prstGeom prst="rect">
                <a:avLst/>
              </a:prstGeom>
              <a:blipFill rotWithShape="0">
                <a:blip r:embed="rId2"/>
                <a:stretch>
                  <a:fillRect l="-501" t="-8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5024855" y="6227017"/>
            <a:ext cx="2576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藍線為</a:t>
            </a:r>
            <a:r>
              <a:rPr lang="en-US" altLang="zh-TW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829" y="1680436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2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梯度下降法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dirty="0"/>
              <a:t>Gradient descent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TW" altLang="en-US" sz="4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梯度下降法</a:t>
                </a:r>
                <a:r>
                  <a:rPr lang="en-US" altLang="zh-TW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(Gradient </a:t>
                </a:r>
                <a:r>
                  <a:rPr lang="en-US" altLang="zh-TW" sz="4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descent)</a:t>
                </a:r>
                <a:r>
                  <a:rPr lang="zh-TW" altLang="en-US" sz="4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公式</a:t>
                </a:r>
                <a:r>
                  <a:rPr lang="en-US" altLang="zh-TW" sz="4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en-US" altLang="zh-TW" sz="4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4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4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TW" sz="4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zh-TW" altLang="en-US" sz="4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第</a:t>
                </a:r>
                <a:r>
                  <a:rPr lang="en-US" altLang="zh-TW" sz="4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zh-TW" altLang="en-US" sz="4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次迭代</a:t>
                </a:r>
                <a:endParaRPr lang="en-US" altLang="zh-TW" sz="4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TW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zh-TW" sz="40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4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zh-TW" altLang="en-US" sz="4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函數</a:t>
                </a:r>
                <a:r>
                  <a:rPr lang="en-US" altLang="zh-TW" sz="4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zh-TW" altLang="en-US" sz="4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en-US" altLang="zh-TW" sz="4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Gradient</a:t>
                </a:r>
              </a:p>
              <a:p>
                <a:pPr marL="0" indent="0">
                  <a:buNone/>
                </a:pPr>
                <a:r>
                  <a:rPr lang="el-GR" altLang="zh-TW" sz="4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altLang="zh-TW" sz="4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learning rate</a:t>
                </a:r>
                <a:endParaRPr lang="zh-TW" alt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087" t="-39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miro.medium.com/max/446/1*cGNuS-tDLAdY_P9fcia7q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677" y="2805905"/>
            <a:ext cx="42481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25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梯度下降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法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範例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endParaRPr lang="en-US" altLang="zh-TW" dirty="0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92" y="2586672"/>
            <a:ext cx="5486400" cy="154686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800" y="2004218"/>
            <a:ext cx="534352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77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梯度下降法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範例</a:t>
            </a:r>
            <a:endParaRPr lang="zh-TW" altLang="en-US" dirty="0"/>
          </a:p>
        </p:txBody>
      </p:sp>
      <p:pic>
        <p:nvPicPr>
          <p:cNvPr id="3074" name="Picture 2" descr="https://miro.medium.com/max/560/1*PyXvVaaz4OSA_J6VdXlAJw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47" y="2609168"/>
            <a:ext cx="533400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miro.medium.com/max/560/1*HoYoC5wDbhGwoQsl7yWDhw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260" y="2609168"/>
            <a:ext cx="533400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b="80498"/>
          <a:stretch/>
        </p:blipFill>
        <p:spPr>
          <a:xfrm>
            <a:off x="1228762" y="1691322"/>
            <a:ext cx="9181937" cy="50487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668690" y="2239836"/>
            <a:ext cx="275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Learning rate =0.01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7220403" y="2239836"/>
            <a:ext cx="275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Learning rate =0.1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8563755" y="1297645"/>
            <a:ext cx="2489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C00000"/>
                </a:solidFill>
              </a:rPr>
              <a:t>Learning rate </a:t>
            </a:r>
            <a:r>
              <a:rPr lang="zh-TW" altLang="en-US" sz="2400" b="1" dirty="0" smtClean="0">
                <a:solidFill>
                  <a:srgbClr val="C00000"/>
                </a:solidFill>
              </a:rPr>
              <a:t>越大越快找到解</a:t>
            </a:r>
            <a:endParaRPr lang="zh-TW" alt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32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梯度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下降法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學習率過大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dirty="0"/>
          </a:p>
        </p:txBody>
      </p:sp>
      <p:pic>
        <p:nvPicPr>
          <p:cNvPr id="5" name="Picture 4" descr="https://miro.medium.com/max/560/1*HoYoC5wDbhGwoQsl7yWDhw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88" y="2623682"/>
            <a:ext cx="533400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1668690" y="2239836"/>
            <a:ext cx="275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Learning rate =0.1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7220403" y="2239836"/>
            <a:ext cx="275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Learning rate = 1</a:t>
            </a:r>
            <a:endParaRPr lang="zh-TW" altLang="en-US" dirty="0"/>
          </a:p>
        </p:txBody>
      </p:sp>
      <p:pic>
        <p:nvPicPr>
          <p:cNvPr id="4098" name="Picture 2" descr="https://miro.medium.com/max/560/1*StvoG20bZY6rAbVKGcxWnw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260" y="2609168"/>
            <a:ext cx="533400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66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梯度下降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法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範例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endParaRPr lang="en-US" altLang="zh-TW" dirty="0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altLang="zh-TW" dirty="0" smtClean="0"/>
          </a:p>
        </p:txBody>
      </p:sp>
      <p:pic>
        <p:nvPicPr>
          <p:cNvPr id="10242" name="Picture 2" descr="https://miro.medium.com/max/856/1*E82CWULL7J2qNy-8ab6Zy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318" y="2289264"/>
            <a:ext cx="81534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49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梯度下降法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範例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668690" y="2239836"/>
            <a:ext cx="275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Learning rate =</a:t>
            </a:r>
            <a:r>
              <a:rPr lang="en-US" altLang="zh-TW" dirty="0"/>
              <a:t>0.00001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7220403" y="2239836"/>
            <a:ext cx="275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Learning rate =</a:t>
            </a:r>
            <a:r>
              <a:rPr lang="en-US" altLang="zh-TW" dirty="0"/>
              <a:t>0.0004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8599260" y="931944"/>
            <a:ext cx="24890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C00000"/>
                </a:solidFill>
              </a:rPr>
              <a:t>Learning rate </a:t>
            </a:r>
            <a:r>
              <a:rPr lang="zh-TW" altLang="en-US" sz="2400" b="1" dirty="0" smtClean="0">
                <a:solidFill>
                  <a:srgbClr val="C00000"/>
                </a:solidFill>
              </a:rPr>
              <a:t>過小容易掉到</a:t>
            </a:r>
            <a:r>
              <a:rPr lang="en-US" altLang="zh-TW" sz="2400" b="1" dirty="0" smtClean="0">
                <a:solidFill>
                  <a:srgbClr val="C00000"/>
                </a:solidFill>
              </a:rPr>
              <a:t>local minima</a:t>
            </a:r>
            <a:endParaRPr lang="zh-TW" altLang="en-US" sz="2400" b="1" dirty="0">
              <a:solidFill>
                <a:srgbClr val="C00000"/>
              </a:solidFill>
            </a:endParaRPr>
          </a:p>
        </p:txBody>
      </p:sp>
      <p:pic>
        <p:nvPicPr>
          <p:cNvPr id="9218" name="Picture 2" descr="https://miro.medium.com/max/560/1*QkG6kdDJ1p6M62sdUX6brQ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47" y="2609168"/>
            <a:ext cx="533400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miro.medium.com/max/560/1*gt1aMVhydotP2I7urp-Z0A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260" y="2652811"/>
            <a:ext cx="533400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miro.medium.com/max/856/1*E82CWULL7J2qNy-8ab6ZyA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711"/>
          <a:stretch/>
        </p:blipFill>
        <p:spPr bwMode="auto">
          <a:xfrm>
            <a:off x="2031492" y="1709582"/>
            <a:ext cx="8153400" cy="51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23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61872" y="1828800"/>
            <a:ext cx="9692640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 smtClean="0"/>
              <a:t>神經網路求解方式為利用倒傳遞</a:t>
            </a:r>
            <a:r>
              <a:rPr lang="en-US" altLang="zh-TW" sz="2400" dirty="0"/>
              <a:t>(</a:t>
            </a:r>
            <a:r>
              <a:rPr lang="en-US" altLang="zh-TW" sz="2400" dirty="0" smtClean="0"/>
              <a:t>back-propagation</a:t>
            </a:r>
            <a:r>
              <a:rPr lang="en-US" altLang="zh-TW" sz="2400" dirty="0"/>
              <a:t>)</a:t>
            </a:r>
            <a:r>
              <a:rPr lang="zh-TW" altLang="en-US" sz="2400" dirty="0" smtClean="0"/>
              <a:t>方式來更新權重。</a:t>
            </a:r>
            <a:endParaRPr lang="en-US" altLang="zh-TW" sz="2400" dirty="0" smtClean="0"/>
          </a:p>
          <a:p>
            <a:pPr marL="0" indent="0">
              <a:buNone/>
            </a:pPr>
            <a:endParaRPr lang="en-US" altLang="zh-TW" sz="2400" dirty="0" smtClean="0"/>
          </a:p>
          <a:p>
            <a:pPr marL="0" indent="0">
              <a:buNone/>
            </a:pPr>
            <a:endParaRPr lang="en-US" altLang="zh-TW" sz="2400" dirty="0"/>
          </a:p>
          <a:p>
            <a:pPr marL="0" indent="0">
              <a:buNone/>
            </a:pPr>
            <a:endParaRPr lang="en-US" altLang="zh-TW" sz="2400" dirty="0" smtClean="0"/>
          </a:p>
          <a:p>
            <a:pPr marL="0" indent="0">
              <a:buNone/>
            </a:pPr>
            <a:endParaRPr lang="en-US" altLang="zh-TW" sz="2400" dirty="0"/>
          </a:p>
          <a:p>
            <a:pPr marL="0" indent="0">
              <a:buNone/>
            </a:pPr>
            <a:endParaRPr lang="en-US" altLang="zh-TW" sz="2400" dirty="0" smtClean="0"/>
          </a:p>
          <a:p>
            <a:pPr marL="0" indent="0">
              <a:buNone/>
            </a:pPr>
            <a:r>
              <a:rPr lang="zh-TW" altLang="en-US" sz="2400" dirty="0" smtClean="0"/>
              <a:t>此份投影片會利用一些簡單的解釋怎麼利用</a:t>
            </a:r>
            <a:r>
              <a:rPr lang="zh-TW" altLang="en-US" sz="2400" dirty="0"/>
              <a:t>導數</a:t>
            </a:r>
          </a:p>
          <a:p>
            <a:pPr marL="0" indent="0">
              <a:buNone/>
            </a:pPr>
            <a:r>
              <a:rPr lang="en-US" altLang="zh-TW" sz="2400" dirty="0"/>
              <a:t>(Derivative)/</a:t>
            </a:r>
            <a:r>
              <a:rPr lang="zh-TW" altLang="en-US" sz="2400" dirty="0" smtClean="0"/>
              <a:t>梯度</a:t>
            </a:r>
            <a:r>
              <a:rPr lang="en-US" altLang="zh-TW" sz="2400" dirty="0" smtClean="0"/>
              <a:t>(</a:t>
            </a:r>
            <a:r>
              <a:rPr lang="en-US" altLang="zh-TW" sz="2400" dirty="0"/>
              <a:t>Gradient</a:t>
            </a:r>
            <a:r>
              <a:rPr lang="en-US" altLang="zh-TW" sz="2400" dirty="0" smtClean="0"/>
              <a:t>)</a:t>
            </a:r>
            <a:r>
              <a:rPr lang="zh-TW" altLang="en-US" sz="2400" dirty="0" smtClean="0"/>
              <a:t>求最佳解。</a:t>
            </a:r>
            <a:endParaRPr lang="en-US" altLang="zh-TW" sz="2400" dirty="0" smtClean="0"/>
          </a:p>
          <a:p>
            <a:pPr marL="0" indent="0">
              <a:buNone/>
            </a:pPr>
            <a:endParaRPr lang="zh-TW" alt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310" y="2419876"/>
            <a:ext cx="2898305" cy="2445319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894614" y="2787866"/>
            <a:ext cx="4348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權重就是</a:t>
            </a:r>
            <a:r>
              <a:rPr lang="en-US" altLang="zh-TW" sz="2400" dirty="0" smtClean="0"/>
              <a:t>w0, w1,w2,…,</a:t>
            </a:r>
            <a:r>
              <a:rPr lang="en-US" altLang="zh-TW" sz="2400" dirty="0" err="1" smtClean="0"/>
              <a:t>wd</a:t>
            </a:r>
            <a:endParaRPr lang="en-US" altLang="zh-TW" sz="2400" dirty="0" smtClean="0"/>
          </a:p>
          <a:p>
            <a:endParaRPr lang="en-US" altLang="zh-TW" sz="2400" dirty="0"/>
          </a:p>
          <a:p>
            <a:r>
              <a:rPr lang="zh-TW" altLang="en-US" sz="2400" dirty="0" smtClean="0"/>
              <a:t>怎麼用</a:t>
            </a:r>
            <a:r>
              <a:rPr lang="en-US" altLang="zh-TW" sz="2400" dirty="0" smtClean="0"/>
              <a:t>Gradient</a:t>
            </a:r>
            <a:r>
              <a:rPr lang="zh-TW" altLang="en-US" sz="2400" dirty="0" smtClean="0"/>
              <a:t> </a:t>
            </a:r>
            <a:r>
              <a:rPr lang="en-US" altLang="zh-TW" sz="2400" dirty="0"/>
              <a:t>descent</a:t>
            </a:r>
            <a:r>
              <a:rPr lang="zh-TW" altLang="en-US" sz="2400" dirty="0" smtClean="0"/>
              <a:t>求解</a:t>
            </a:r>
            <a:r>
              <a:rPr lang="en-US" altLang="zh-TW" sz="2400" dirty="0" smtClean="0"/>
              <a:t>?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9794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梯度下降法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範例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668690" y="2239836"/>
            <a:ext cx="275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Learning rate =0.0003</a:t>
            </a:r>
            <a:endParaRPr lang="zh-TW" altLang="en-US" dirty="0"/>
          </a:p>
        </p:txBody>
      </p:sp>
      <p:pic>
        <p:nvPicPr>
          <p:cNvPr id="8194" name="Picture 2" descr="https://miro.medium.com/max/560/1*yDhjLYUAX8l-yrVC1thDOA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47" y="2609168"/>
            <a:ext cx="533400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6253335" y="2443652"/>
            <a:ext cx="49455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Learning rate =</a:t>
            </a:r>
            <a:r>
              <a:rPr lang="en-US" altLang="zh-TW" dirty="0" smtClean="0"/>
              <a:t>0.00001</a:t>
            </a:r>
          </a:p>
          <a:p>
            <a:pPr algn="ctr"/>
            <a:r>
              <a:rPr lang="zh-TW" altLang="en-US" dirty="0" smtClean="0"/>
              <a:t>過小掉到</a:t>
            </a:r>
            <a:r>
              <a:rPr lang="en-US" altLang="zh-TW" dirty="0" smtClean="0"/>
              <a:t>local minima</a:t>
            </a:r>
          </a:p>
          <a:p>
            <a:pPr algn="ctr"/>
            <a:endParaRPr lang="zh-TW" altLang="en-US" dirty="0"/>
          </a:p>
          <a:p>
            <a:pPr algn="ctr"/>
            <a:r>
              <a:rPr lang="en-US" altLang="zh-TW" dirty="0"/>
              <a:t>Learning rate =0.0004</a:t>
            </a:r>
          </a:p>
          <a:p>
            <a:pPr algn="ctr"/>
            <a:r>
              <a:rPr lang="zh-TW" altLang="en-US" dirty="0"/>
              <a:t>過大雖然跳出</a:t>
            </a:r>
            <a:r>
              <a:rPr lang="en-US" altLang="zh-TW" dirty="0"/>
              <a:t>local minima</a:t>
            </a:r>
            <a:r>
              <a:rPr lang="zh-TW" altLang="en-US" dirty="0"/>
              <a:t>，但走不進</a:t>
            </a:r>
            <a:r>
              <a:rPr lang="en-US" altLang="zh-TW" dirty="0"/>
              <a:t>global </a:t>
            </a:r>
            <a:r>
              <a:rPr lang="en-US" altLang="zh-TW" dirty="0" smtClean="0"/>
              <a:t>minima</a:t>
            </a:r>
          </a:p>
          <a:p>
            <a:pPr algn="ctr"/>
            <a:endParaRPr lang="en-US" altLang="zh-TW" dirty="0"/>
          </a:p>
          <a:p>
            <a:pPr algn="ctr"/>
            <a:r>
              <a:rPr lang="en-US" altLang="zh-TW" dirty="0"/>
              <a:t>Learning rate =</a:t>
            </a:r>
            <a:r>
              <a:rPr lang="en-US" altLang="zh-TW" dirty="0" smtClean="0"/>
              <a:t>0.0003</a:t>
            </a:r>
            <a:endParaRPr lang="en-US" altLang="zh-TW" dirty="0"/>
          </a:p>
          <a:p>
            <a:pPr algn="ctr"/>
            <a:r>
              <a:rPr lang="zh-TW" altLang="en-US" dirty="0" smtClean="0"/>
              <a:t>最合適</a:t>
            </a:r>
            <a:endParaRPr lang="zh-TW" altLang="en-US" dirty="0"/>
          </a:p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020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梯度下降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梯度下降</a:t>
            </a:r>
            <a:r>
              <a:rPr lang="zh-TW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法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2800" dirty="0" smtClean="0"/>
              <a:t>學習率是非常重要的一個參數因子。</a:t>
            </a:r>
            <a:endParaRPr lang="en-US" altLang="zh-TW" sz="2800" dirty="0" smtClean="0"/>
          </a:p>
          <a:p>
            <a:pPr marL="0" indent="0" algn="ctr">
              <a:buNone/>
            </a:pPr>
            <a:r>
              <a:rPr lang="zh-TW" altLang="en-US" sz="3600" b="1" dirty="0" smtClean="0">
                <a:solidFill>
                  <a:srgbClr val="C00000"/>
                </a:solidFill>
              </a:rPr>
              <a:t>因此</a:t>
            </a:r>
            <a:r>
              <a:rPr lang="zh-TW" alt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梯度下降</a:t>
            </a:r>
            <a:r>
              <a:rPr lang="zh-TW" altLang="en-US" sz="3600" b="1" dirty="0" smtClean="0">
                <a:solidFill>
                  <a:srgbClr val="C00000"/>
                </a:solidFill>
              </a:rPr>
              <a:t>研究就可以展開了</a:t>
            </a:r>
            <a:endParaRPr lang="zh-TW" altLang="en-US" sz="3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93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梯度下降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61872" y="1828800"/>
            <a:ext cx="9692640" cy="46155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2400" dirty="0" smtClean="0"/>
              <a:t>大家比較常看到的</a:t>
            </a:r>
            <a:r>
              <a:rPr lang="en-US" altLang="zh-TW" sz="2400" dirty="0" smtClean="0"/>
              <a:t>function</a:t>
            </a:r>
            <a:r>
              <a:rPr lang="zh-TW" altLang="en-US" sz="2400" dirty="0" smtClean="0"/>
              <a:t>為</a:t>
            </a:r>
            <a:r>
              <a:rPr lang="en-US" altLang="zh-TW" sz="2400" dirty="0"/>
              <a:t>Stochastic gradient descent</a:t>
            </a:r>
            <a:r>
              <a:rPr lang="zh-TW" altLang="en-US" sz="2400" dirty="0"/>
              <a:t> </a:t>
            </a:r>
            <a:r>
              <a:rPr lang="en-US" altLang="zh-TW" sz="2400" dirty="0"/>
              <a:t>(</a:t>
            </a:r>
            <a:r>
              <a:rPr lang="en-US" altLang="zh-TW" sz="2400" dirty="0" smtClean="0"/>
              <a:t>SGD)</a:t>
            </a:r>
            <a:r>
              <a:rPr lang="zh-TW" altLang="en-US" sz="2400" dirty="0" smtClean="0"/>
              <a:t>、</a:t>
            </a:r>
            <a:r>
              <a:rPr lang="en-US" altLang="zh-TW" sz="2400" dirty="0"/>
              <a:t>Momentum</a:t>
            </a:r>
            <a:r>
              <a:rPr lang="zh-TW" altLang="en-US" sz="2400" dirty="0"/>
              <a:t>、</a:t>
            </a:r>
            <a:r>
              <a:rPr lang="en-US" altLang="zh-TW" sz="2400" dirty="0" err="1"/>
              <a:t>Adagrad</a:t>
            </a:r>
            <a:r>
              <a:rPr lang="zh-TW" altLang="en-US" sz="2400" dirty="0"/>
              <a:t>、</a:t>
            </a:r>
            <a:r>
              <a:rPr lang="en-US" altLang="zh-TW" sz="2400" dirty="0" err="1"/>
              <a:t>RMSProp</a:t>
            </a:r>
            <a:r>
              <a:rPr lang="zh-TW" altLang="en-US" sz="2400" dirty="0"/>
              <a:t>、</a:t>
            </a:r>
            <a:r>
              <a:rPr lang="en-US" altLang="zh-TW" sz="2400" dirty="0" smtClean="0"/>
              <a:t>Adam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en-US" altLang="zh-TW" sz="2400" dirty="0" smtClean="0"/>
              <a:t>SGD</a:t>
            </a:r>
            <a:r>
              <a:rPr lang="zh-TW" altLang="en-US" sz="2400" dirty="0" smtClean="0"/>
              <a:t>跟前面提到</a:t>
            </a:r>
            <a:r>
              <a:rPr lang="en-US" altLang="zh-TW" sz="2400" dirty="0" smtClean="0"/>
              <a:t>GD</a:t>
            </a:r>
            <a:r>
              <a:rPr lang="zh-TW" altLang="en-US" sz="2400" dirty="0" smtClean="0"/>
              <a:t>的差異。</a:t>
            </a:r>
            <a:endParaRPr lang="en-US" altLang="zh-TW" sz="2400" dirty="0"/>
          </a:p>
          <a:p>
            <a:pPr marL="0" indent="0">
              <a:buNone/>
            </a:pPr>
            <a:r>
              <a:rPr lang="zh-TW" altLang="en-US" sz="2400" dirty="0" smtClean="0"/>
              <a:t>一般在神經網路</a:t>
            </a:r>
            <a:r>
              <a:rPr lang="en-US" altLang="zh-TW" sz="2400" dirty="0" smtClean="0"/>
              <a:t>/</a:t>
            </a:r>
            <a:r>
              <a:rPr lang="zh-TW" altLang="en-US" sz="2400" dirty="0" smtClean="0"/>
              <a:t>深度學習，訓練數量可能達到幾百萬筆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zh-TW" altLang="en-US" sz="2400" dirty="0" smtClean="0"/>
              <a:t>一筆資料就</a:t>
            </a:r>
            <a:r>
              <a:rPr lang="en-US" altLang="zh-TW" sz="2400" dirty="0" smtClean="0"/>
              <a:t>update</a:t>
            </a:r>
            <a:r>
              <a:rPr lang="zh-TW" altLang="en-US" sz="2400" dirty="0" smtClean="0"/>
              <a:t>模型一次</a:t>
            </a:r>
            <a:r>
              <a:rPr lang="en-US" altLang="zh-TW" sz="2400" dirty="0" smtClean="0"/>
              <a:t>(</a:t>
            </a:r>
            <a:r>
              <a:rPr lang="zh-TW" altLang="en-US" sz="2400" dirty="0" smtClean="0"/>
              <a:t>很沒有效率</a:t>
            </a:r>
            <a:r>
              <a:rPr lang="en-US" altLang="zh-TW" sz="2400" dirty="0" smtClean="0"/>
              <a:t>):</a:t>
            </a:r>
            <a:r>
              <a:rPr lang="zh-TW" altLang="en-US" sz="2400" dirty="0" smtClean="0"/>
              <a:t> 一筆資料訓練假設要</a:t>
            </a:r>
            <a:r>
              <a:rPr lang="en-US" altLang="zh-TW" sz="2400" dirty="0" smtClean="0"/>
              <a:t>1</a:t>
            </a:r>
            <a:r>
              <a:rPr lang="zh-TW" altLang="en-US" sz="2400" dirty="0" smtClean="0"/>
              <a:t>秒，</a:t>
            </a:r>
            <a:r>
              <a:rPr lang="zh-TW" altLang="en-US" sz="2400" dirty="0"/>
              <a:t>一</a:t>
            </a:r>
            <a:r>
              <a:rPr lang="zh-TW" altLang="en-US" sz="2400" dirty="0" smtClean="0"/>
              <a:t>萬筆都跑過模型就要</a:t>
            </a:r>
            <a:r>
              <a:rPr lang="en-US" altLang="zh-TW" sz="2400" dirty="0" smtClean="0"/>
              <a:t>1</a:t>
            </a:r>
            <a:r>
              <a:rPr lang="zh-TW" altLang="en-US" sz="2400" dirty="0" smtClean="0"/>
              <a:t>萬秒</a:t>
            </a:r>
            <a:r>
              <a:rPr lang="en-US" altLang="zh-TW" sz="2400" dirty="0" smtClean="0"/>
              <a:t>(2.7</a:t>
            </a:r>
            <a:r>
              <a:rPr lang="zh-TW" altLang="en-US" sz="2400" dirty="0" smtClean="0"/>
              <a:t>個小時</a:t>
            </a:r>
            <a:r>
              <a:rPr lang="en-US" altLang="zh-TW" sz="2400" dirty="0" smtClean="0"/>
              <a:t>)</a:t>
            </a:r>
          </a:p>
          <a:p>
            <a:pPr marL="0" indent="0">
              <a:buNone/>
            </a:pPr>
            <a:r>
              <a:rPr lang="en-US" altLang="zh-TW" sz="2400" dirty="0" smtClean="0"/>
              <a:t>Mini-batch</a:t>
            </a:r>
            <a:r>
              <a:rPr lang="en-US" altLang="zh-TW" sz="2400" dirty="0"/>
              <a:t> update</a:t>
            </a:r>
            <a:r>
              <a:rPr lang="zh-TW" altLang="en-US" sz="2400" dirty="0"/>
              <a:t>模型</a:t>
            </a:r>
            <a:r>
              <a:rPr lang="zh-TW" altLang="en-US" sz="2400" dirty="0" smtClean="0"/>
              <a:t>一次</a:t>
            </a:r>
            <a:r>
              <a:rPr lang="en-US" altLang="zh-TW" sz="2400" dirty="0" smtClean="0"/>
              <a:t>:</a:t>
            </a:r>
            <a:r>
              <a:rPr lang="zh-TW" altLang="en-US" sz="2400" dirty="0" smtClean="0"/>
              <a:t> 假設</a:t>
            </a:r>
            <a:r>
              <a:rPr lang="en-US" altLang="zh-TW" sz="2400" dirty="0" smtClean="0"/>
              <a:t>100</a:t>
            </a:r>
            <a:r>
              <a:rPr lang="zh-TW" altLang="en-US" sz="2400" dirty="0" smtClean="0"/>
              <a:t>筆一個</a:t>
            </a:r>
            <a:r>
              <a:rPr lang="en-US" altLang="zh-TW" sz="2400" dirty="0" smtClean="0"/>
              <a:t>mini-batch</a:t>
            </a:r>
            <a:r>
              <a:rPr lang="zh-TW" altLang="en-US" sz="2400" dirty="0" smtClean="0"/>
              <a:t>，訓練要兩秒，一萬筆只需要</a:t>
            </a:r>
            <a:r>
              <a:rPr lang="en-US" altLang="zh-TW" sz="2400" dirty="0" smtClean="0"/>
              <a:t>3.3</a:t>
            </a:r>
            <a:r>
              <a:rPr lang="zh-TW" altLang="en-US" sz="2400" dirty="0" smtClean="0"/>
              <a:t>分鐘。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en-US" altLang="zh-TW" sz="2400" dirty="0" smtClean="0"/>
              <a:t>SGD:</a:t>
            </a:r>
            <a:r>
              <a:rPr lang="zh-TW" altLang="en-US" sz="2400" dirty="0" smtClean="0"/>
              <a:t> 就是一次跑一個小批次</a:t>
            </a:r>
            <a:r>
              <a:rPr lang="en-US" altLang="zh-TW" sz="2400" dirty="0" smtClean="0"/>
              <a:t>(</a:t>
            </a:r>
            <a:r>
              <a:rPr lang="en-US" altLang="zh-TW" sz="2400" dirty="0"/>
              <a:t>Mini-batch</a:t>
            </a:r>
            <a:r>
              <a:rPr lang="en-US" altLang="zh-TW" sz="2400" dirty="0" smtClean="0"/>
              <a:t>)</a:t>
            </a:r>
            <a:r>
              <a:rPr lang="zh-TW" altLang="en-US" sz="2400" dirty="0" smtClean="0"/>
              <a:t>後的平均梯度模型即更新一次，這個</a:t>
            </a:r>
            <a:r>
              <a:rPr lang="en-US" altLang="zh-TW" sz="2400" dirty="0" smtClean="0"/>
              <a:t>mini-batch</a:t>
            </a:r>
            <a:r>
              <a:rPr lang="zh-TW" altLang="en-US" sz="2400" dirty="0" smtClean="0"/>
              <a:t>為隨機抽取出，所以用</a:t>
            </a:r>
            <a:r>
              <a:rPr lang="en-US" altLang="zh-TW" sz="2400" dirty="0" smtClean="0"/>
              <a:t>Stochastic</a:t>
            </a:r>
            <a:r>
              <a:rPr lang="zh-TW" altLang="en-US" sz="2400" dirty="0" smtClean="0"/>
              <a:t>。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0574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SGD</a:t>
            </a:r>
            <a:endParaRPr lang="zh-TW" altLang="en-US" dirty="0"/>
          </a:p>
        </p:txBody>
      </p:sp>
      <p:pic>
        <p:nvPicPr>
          <p:cNvPr id="12290" name="Picture 2" descr="https://miro.medium.com/max/560/1*7fckmsDnnxFyGkG5K_oOk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7" y="3390375"/>
            <a:ext cx="3960000" cy="297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miro.medium.com/max/406/1*SB01coLBr3HN2si7op7fX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617" y="1758042"/>
            <a:ext cx="3867150" cy="65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261022" y="2184435"/>
            <a:ext cx="24913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Initial point=[-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8,5]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972457" y="2855859"/>
            <a:ext cx="275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Learning rate =</a:t>
            </a:r>
            <a:r>
              <a:rPr lang="zh-TW" altLang="en-US" dirty="0" smtClean="0"/>
              <a:t> </a:t>
            </a:r>
            <a:r>
              <a:rPr lang="en-US" altLang="zh-TW" dirty="0" smtClean="0"/>
              <a:t>0.9</a:t>
            </a:r>
            <a:endParaRPr lang="zh-TW" altLang="en-US" dirty="0"/>
          </a:p>
        </p:txBody>
      </p:sp>
      <p:pic>
        <p:nvPicPr>
          <p:cNvPr id="12294" name="Picture 6" descr="https://miro.medium.com/max/560/1*HkyjYUukM-Qny8cJsd9z6w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657" y="3390375"/>
            <a:ext cx="3960000" cy="297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4729335" y="2855859"/>
            <a:ext cx="275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Learning rate =</a:t>
            </a:r>
            <a:r>
              <a:rPr lang="zh-TW" altLang="en-US" dirty="0" smtClean="0"/>
              <a:t> </a:t>
            </a:r>
            <a:r>
              <a:rPr lang="en-US" altLang="zh-TW" dirty="0" smtClean="0"/>
              <a:t>0.5</a:t>
            </a:r>
            <a:endParaRPr lang="zh-TW" altLang="en-US" dirty="0"/>
          </a:p>
        </p:txBody>
      </p:sp>
      <p:pic>
        <p:nvPicPr>
          <p:cNvPr id="12296" name="Picture 8" descr="https://miro.medium.com/max/560/1*ogL5WUU6dMyaJWLPBeq0Mg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657" y="3390375"/>
            <a:ext cx="3960000" cy="297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/>
          <p:cNvSpPr txBox="1"/>
          <p:nvPr/>
        </p:nvSpPr>
        <p:spPr>
          <a:xfrm>
            <a:off x="8486213" y="2855859"/>
            <a:ext cx="275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Learning rate =</a:t>
            </a:r>
            <a:r>
              <a:rPr lang="zh-TW" altLang="en-US" dirty="0" smtClean="0"/>
              <a:t> </a:t>
            </a:r>
            <a:r>
              <a:rPr lang="en-US" altLang="zh-TW" dirty="0" smtClean="0"/>
              <a:t>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5243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smtClean="0"/>
              <a:t>Momentum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476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 smtClean="0"/>
              <a:t>Momentum</a:t>
            </a:r>
            <a:r>
              <a:rPr lang="zh-TW" altLang="en-US" sz="2400" dirty="0" smtClean="0"/>
              <a:t>是架構在</a:t>
            </a:r>
            <a:r>
              <a:rPr lang="en-US" altLang="zh-TW" sz="2400" dirty="0" smtClean="0"/>
              <a:t>SGD</a:t>
            </a:r>
            <a:r>
              <a:rPr lang="zh-TW" altLang="en-US" sz="2400" dirty="0" smtClean="0"/>
              <a:t>上的算法</a:t>
            </a:r>
            <a:endParaRPr lang="en-US" altLang="zh-TW" sz="2400" dirty="0"/>
          </a:p>
        </p:txBody>
      </p:sp>
      <p:pic>
        <p:nvPicPr>
          <p:cNvPr id="13314" name="Picture 2" descr="https://miro.medium.com/max/1000/1*ZoRXwJ3xXxwxXPtKPAsRH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" y="2143124"/>
            <a:ext cx="9525000" cy="22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2"/>
              <p:cNvSpPr txBox="1">
                <a:spLocks/>
              </p:cNvSpPr>
              <p:nvPr/>
            </p:nvSpPr>
            <p:spPr>
              <a:xfrm>
                <a:off x="708026" y="4410075"/>
                <a:ext cx="10246486" cy="22193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800" kern="1200" spc="1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dirty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2400" dirty="0" smtClean="0"/>
                  <a:t>:</a:t>
                </a:r>
                <a:r>
                  <a:rPr lang="zh-TW" altLang="en-US" sz="2400" dirty="0" smtClean="0"/>
                  <a:t>第</a:t>
                </a:r>
                <a:r>
                  <a:rPr lang="en-US" altLang="zh-TW" sz="2400" dirty="0" smtClean="0"/>
                  <a:t>t</a:t>
                </a:r>
                <a:r>
                  <a:rPr lang="zh-TW" altLang="en-US" sz="2400" dirty="0" smtClean="0"/>
                  <a:t>次迭代的</a:t>
                </a:r>
                <a:r>
                  <a:rPr lang="en-US" altLang="zh-TW" sz="2400" dirty="0" smtClean="0"/>
                  <a:t>gradient</a:t>
                </a:r>
                <a:r>
                  <a:rPr lang="zh-TW" altLang="en-US" sz="2400" dirty="0" smtClean="0"/>
                  <a:t>。</a:t>
                </a:r>
                <a:endParaRPr lang="en-US" altLang="zh-TW" sz="2400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1" i="1" dirty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TW" sz="2400" dirty="0" smtClean="0"/>
                  <a:t>:</a:t>
                </a:r>
                <a:r>
                  <a:rPr lang="zh-TW" altLang="en-US" sz="2400" dirty="0"/>
                  <a:t>第</a:t>
                </a:r>
                <a:r>
                  <a:rPr lang="en-US" altLang="zh-TW" sz="2400" dirty="0"/>
                  <a:t>t</a:t>
                </a:r>
                <a:r>
                  <a:rPr lang="zh-TW" altLang="en-US" sz="2400" dirty="0" smtClean="0"/>
                  <a:t>次參數要更新的幅度</a:t>
                </a:r>
                <a:r>
                  <a:rPr lang="en-US" altLang="zh-TW" sz="2400" dirty="0" smtClean="0"/>
                  <a:t>(</a:t>
                </a:r>
                <a:r>
                  <a:rPr lang="zh-TW" altLang="en-US" sz="2400" dirty="0" smtClean="0"/>
                  <a:t>歷史的梯度和</a:t>
                </a:r>
                <a:r>
                  <a:rPr lang="en-US" altLang="zh-TW" sz="2400" dirty="0" smtClean="0"/>
                  <a:t>)</a:t>
                </a:r>
                <a:r>
                  <a:rPr lang="zh-TW" altLang="en-US" sz="2400" dirty="0" smtClean="0"/>
                  <a:t>。</a:t>
                </a:r>
                <a:endParaRPr lang="en-US" altLang="zh-TW" sz="2400" dirty="0" smtClean="0"/>
              </a:p>
              <a:p>
                <a:pPr marL="0" indent="0">
                  <a:buNone/>
                </a:pPr>
                <a:r>
                  <a:rPr lang="zh-TW" altLang="en-US" sz="2400" dirty="0" smtClean="0"/>
                  <a:t>如果過去的梯度方向和當下的梯度方向一致，代表這個更新方向是對的，會增強這個方向的梯度。</a:t>
                </a:r>
                <a:endParaRPr lang="en-US" altLang="zh-TW" sz="2400" dirty="0" smtClean="0"/>
              </a:p>
              <a:p>
                <a:pPr marL="0" indent="0">
                  <a:buNone/>
                </a:pPr>
                <a:r>
                  <a:rPr lang="zh-TW" altLang="en-US" sz="2400" dirty="0" smtClean="0"/>
                  <a:t>如果過去的和當下方向不一致，則梯度會有消融作用</a:t>
                </a:r>
                <a:r>
                  <a:rPr lang="en-US" altLang="zh-TW" sz="2400" dirty="0" smtClean="0"/>
                  <a:t>(</a:t>
                </a:r>
                <a:r>
                  <a:rPr lang="zh-TW" altLang="en-US" sz="2400" dirty="0" smtClean="0"/>
                  <a:t>衰退</a:t>
                </a:r>
                <a:r>
                  <a:rPr lang="en-US" altLang="zh-TW" sz="2400" dirty="0" smtClean="0"/>
                  <a:t>)</a:t>
                </a:r>
                <a:r>
                  <a:rPr lang="zh-TW" altLang="en-US" sz="2400" dirty="0" smtClean="0"/>
                  <a:t>，只會微幅調整參數。</a:t>
                </a:r>
                <a:endParaRPr lang="en-US" altLang="zh-TW" sz="2400" dirty="0" smtClean="0"/>
              </a:p>
              <a:p>
                <a:pPr marL="0" indent="0">
                  <a:buNone/>
                </a:pPr>
                <a:endParaRPr lang="en-US" altLang="zh-TW" sz="2400" dirty="0" smtClean="0"/>
              </a:p>
              <a:p>
                <a:pPr marL="0" indent="0">
                  <a:buNone/>
                </a:pPr>
                <a:endParaRPr lang="en-US" altLang="zh-TW" sz="2400" dirty="0"/>
              </a:p>
            </p:txBody>
          </p:sp>
        </mc:Choice>
        <mc:Fallback xmlns="">
          <p:sp>
            <p:nvSpPr>
              <p:cNvPr id="5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026" y="4410075"/>
                <a:ext cx="10246486" cy="2219325"/>
              </a:xfrm>
              <a:prstGeom prst="rect">
                <a:avLst/>
              </a:prstGeom>
              <a:blipFill rotWithShape="0">
                <a:blip r:embed="rId4"/>
                <a:stretch>
                  <a:fillRect l="-773" t="-4110" r="-119" b="-1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408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Momentum</a:t>
            </a:r>
            <a:endParaRPr lang="zh-TW" altLang="en-US" dirty="0"/>
          </a:p>
        </p:txBody>
      </p:sp>
      <p:pic>
        <p:nvPicPr>
          <p:cNvPr id="14338" name="Picture 2" descr="https://miro.medium.com/max/560/1*aegmV5iw2BAQjuZ0V9UK2A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5" y="2119312"/>
            <a:ext cx="533400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s://miro.medium.com/max/560/1*eEH0Km8qSArLMLo_lStYOw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825" y="2119312"/>
            <a:ext cx="533400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7253968" y="1749980"/>
            <a:ext cx="275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Learning rate =</a:t>
            </a:r>
            <a:r>
              <a:rPr lang="zh-TW" altLang="en-US" dirty="0" smtClean="0"/>
              <a:t> </a:t>
            </a:r>
            <a:r>
              <a:rPr lang="en-US" altLang="zh-TW" dirty="0"/>
              <a:t>0.00001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2"/>
              <p:cNvSpPr txBox="1">
                <a:spLocks/>
              </p:cNvSpPr>
              <p:nvPr/>
            </p:nvSpPr>
            <p:spPr>
              <a:xfrm>
                <a:off x="708026" y="6215063"/>
                <a:ext cx="10246486" cy="5095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800" kern="1200" spc="1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zh-TW" altLang="en-US" sz="2400" b="0" i="1" dirty="0" smtClean="0">
                        <a:latin typeface="Cambria Math" panose="02040503050406030204" pitchFamily="18" charset="0"/>
                      </a:rPr>
                      <m:t>基本</m:t>
                    </m:r>
                  </m:oMath>
                </a14:m>
                <a:r>
                  <a:rPr lang="zh-TW" altLang="en-US" sz="2400" dirty="0" smtClean="0"/>
                  <a:t>上</a:t>
                </a:r>
                <a:r>
                  <a:rPr lang="en-US" altLang="zh-TW" sz="2400" dirty="0" smtClean="0"/>
                  <a:t>API</a:t>
                </a:r>
                <a:r>
                  <a:rPr lang="zh-TW" altLang="en-US" sz="2400" dirty="0" smtClean="0"/>
                  <a:t>用的</a:t>
                </a:r>
                <a:r>
                  <a:rPr lang="en-US" altLang="zh-TW" sz="2400" dirty="0" smtClean="0"/>
                  <a:t>SGD</a:t>
                </a:r>
                <a:r>
                  <a:rPr lang="zh-TW" altLang="en-US" sz="2400" dirty="0" smtClean="0"/>
                  <a:t>都有</a:t>
                </a:r>
                <a:r>
                  <a:rPr lang="en-US" altLang="zh-TW" sz="2400" dirty="0" smtClean="0"/>
                  <a:t>Momentum</a:t>
                </a:r>
                <a:r>
                  <a:rPr lang="zh-TW" altLang="en-US" sz="2400" dirty="0" smtClean="0"/>
                  <a:t>可以設定。</a:t>
                </a:r>
                <a:endParaRPr lang="en-US" altLang="zh-TW" sz="2400" dirty="0"/>
              </a:p>
            </p:txBody>
          </p:sp>
        </mc:Choice>
        <mc:Fallback xmlns="">
          <p:sp>
            <p:nvSpPr>
              <p:cNvPr id="7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026" y="6215063"/>
                <a:ext cx="10246486" cy="509587"/>
              </a:xfrm>
              <a:prstGeom prst="rect">
                <a:avLst/>
              </a:prstGeom>
              <a:blipFill rotWithShape="0">
                <a:blip r:embed="rId5"/>
                <a:stretch>
                  <a:fillRect l="-476" t="-14458" b="-144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829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err="1" smtClean="0"/>
              <a:t>Adagrad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8800"/>
            <a:ext cx="10116312" cy="4351337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SGD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momentum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在更新參數時，都是用同一個學習率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Adagrad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算法則是在學習過程中對學習率不斷的調整，這種技巧叫做「學習率衰減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(Learning rate decay)</a:t>
            </a: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」。</a:t>
            </a:r>
            <a:endParaRPr lang="en-US" altLang="zh-TW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/>
              <a:t>Ada</a:t>
            </a:r>
            <a:r>
              <a:rPr lang="zh-TW" altLang="en-US" sz="2400" dirty="0"/>
              <a:t>這個字跟是</a:t>
            </a:r>
            <a:r>
              <a:rPr lang="en-US" altLang="zh-TW" sz="2400" dirty="0" smtClean="0"/>
              <a:t>Adaptive</a:t>
            </a:r>
            <a:r>
              <a:rPr lang="zh-TW" altLang="en-US" sz="2400" dirty="0" smtClean="0"/>
              <a:t>縮寫。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362" name="Picture 2" descr="https://miro.medium.com/max/316/1*4k0dtvNrlR8geMOoSvzoY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677" y="3775470"/>
            <a:ext cx="3009900" cy="79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s://miro.medium.com/max/362/1*GENwJDRrUs6EROcYimq4-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602" y="4703524"/>
            <a:ext cx="34480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2662874" y="404137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/>
              <a:t>Gradient: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967444" y="4834641"/>
            <a:ext cx="9412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/>
              <a:t>SGD:</a:t>
            </a:r>
            <a:endParaRPr lang="zh-TW" altLang="en-US" dirty="0"/>
          </a:p>
        </p:txBody>
      </p:sp>
      <p:pic>
        <p:nvPicPr>
          <p:cNvPr id="15366" name="Picture 6" descr="https://miro.medium.com/max/503/1*db1qSL5OkwvF1uUm_rWex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989" y="5627906"/>
            <a:ext cx="4791075" cy="10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2502573" y="5855950"/>
            <a:ext cx="14061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Adagrad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 smtClean="0"/>
              <a:t>: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648450" y="6142037"/>
            <a:ext cx="1600200" cy="514570"/>
          </a:xfrm>
          <a:prstGeom prst="rect">
            <a:avLst/>
          </a:prstGeom>
          <a:noFill/>
          <a:ln w="38100">
            <a:solidFill>
              <a:srgbClr val="F70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684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err="1"/>
              <a:t>Adagrad</a:t>
            </a:r>
            <a:endParaRPr lang="zh-TW" altLang="en-US" dirty="0"/>
          </a:p>
        </p:txBody>
      </p:sp>
      <p:pic>
        <p:nvPicPr>
          <p:cNvPr id="16386" name="Picture 2" descr="https://miro.medium.com/max/1000/1*h2FOBrQ3wjtB-v1vXdileA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89048" y="3524251"/>
            <a:ext cx="7638288" cy="333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s://miro.medium.com/max/503/1*db1qSL5OkwvF1uUm_rWex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004" y="2074386"/>
            <a:ext cx="4791075" cy="10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miro.medium.com/max/1000/1*h2FOBrQ3wjtB-v1vXdileA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12"/>
          <a:stretch/>
        </p:blipFill>
        <p:spPr bwMode="auto">
          <a:xfrm>
            <a:off x="7048500" y="1784510"/>
            <a:ext cx="2324100" cy="137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48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err="1"/>
              <a:t>Adagrad</a:t>
            </a:r>
            <a:endParaRPr lang="zh-TW" altLang="en-US" dirty="0"/>
          </a:p>
        </p:txBody>
      </p: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838200" y="4386107"/>
            <a:ext cx="10116312" cy="1794030"/>
          </a:xfrm>
        </p:spPr>
        <p:txBody>
          <a:bodyPr>
            <a:normAutofit/>
          </a:bodyPr>
          <a:lstStyle/>
          <a:p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隨著迭代次數越多，分母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(Gradient</a:t>
            </a: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平方和開根號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越大，學習率會越低，達到前期學習率高，後期學習率低的目的。</a:t>
            </a:r>
            <a:endParaRPr lang="en-US" altLang="zh-TW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缺點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學習中後期，分母有可能因為累積過大導致最後更新的參數趨近於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，所以無法有效學習。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386" name="Picture 2" descr="https://miro.medium.com/max/1000/1*h2FOBrQ3wjtB-v1vXdileA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01"/>
          <a:stretch/>
        </p:blipFill>
        <p:spPr bwMode="auto">
          <a:xfrm>
            <a:off x="1941004" y="3230247"/>
            <a:ext cx="7638288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s://miro.medium.com/max/503/1*db1qSL5OkwvF1uUm_rWex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004" y="2074386"/>
            <a:ext cx="4791075" cy="10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miro.medium.com/max/1000/1*h2FOBrQ3wjtB-v1vXdileA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12"/>
          <a:stretch/>
        </p:blipFill>
        <p:spPr bwMode="auto">
          <a:xfrm>
            <a:off x="7048500" y="1784510"/>
            <a:ext cx="2324100" cy="137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421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err="1" smtClean="0"/>
              <a:t>RMSProp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61872" y="1828800"/>
            <a:ext cx="9692640" cy="435133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 err="1"/>
              <a:t>RMSprop</a:t>
            </a:r>
            <a:r>
              <a:rPr lang="zh-TW" altLang="en-US" sz="2400" dirty="0"/>
              <a:t>是</a:t>
            </a:r>
            <a:r>
              <a:rPr lang="en-US" altLang="zh-TW" sz="2400" dirty="0"/>
              <a:t>Geoff Hinton </a:t>
            </a:r>
            <a:r>
              <a:rPr lang="zh-TW" altLang="en-US" sz="2400" dirty="0"/>
              <a:t>提出未發表的方法，和</a:t>
            </a:r>
            <a:r>
              <a:rPr lang="en-US" altLang="zh-TW" sz="2400" dirty="0" err="1"/>
              <a:t>Adagrad</a:t>
            </a:r>
            <a:r>
              <a:rPr lang="zh-TW" altLang="en-US" sz="2400" dirty="0"/>
              <a:t>一樣是自適應的方法，但</a:t>
            </a:r>
            <a:r>
              <a:rPr lang="en-US" altLang="zh-TW" sz="2400" b="1" dirty="0" err="1">
                <a:solidFill>
                  <a:srgbClr val="C00000"/>
                </a:solidFill>
              </a:rPr>
              <a:t>Adagrad</a:t>
            </a:r>
            <a:r>
              <a:rPr lang="zh-TW" altLang="en-US" sz="2400" b="1" dirty="0">
                <a:solidFill>
                  <a:srgbClr val="C00000"/>
                </a:solidFill>
              </a:rPr>
              <a:t>的分母是從第</a:t>
            </a:r>
            <a:r>
              <a:rPr lang="en-US" altLang="zh-TW" sz="2400" b="1" dirty="0">
                <a:solidFill>
                  <a:srgbClr val="C00000"/>
                </a:solidFill>
              </a:rPr>
              <a:t>1</a:t>
            </a:r>
            <a:r>
              <a:rPr lang="zh-TW" altLang="en-US" sz="2400" b="1" dirty="0">
                <a:solidFill>
                  <a:srgbClr val="C00000"/>
                </a:solidFill>
              </a:rPr>
              <a:t>次梯度到第</a:t>
            </a:r>
            <a:r>
              <a:rPr lang="en-US" altLang="zh-TW" sz="2400" b="1" dirty="0">
                <a:solidFill>
                  <a:srgbClr val="C00000"/>
                </a:solidFill>
              </a:rPr>
              <a:t>t</a:t>
            </a:r>
            <a:r>
              <a:rPr lang="zh-TW" altLang="en-US" sz="2400" b="1" dirty="0">
                <a:solidFill>
                  <a:srgbClr val="C00000"/>
                </a:solidFill>
              </a:rPr>
              <a:t>次梯度的和</a:t>
            </a:r>
            <a:r>
              <a:rPr lang="zh-TW" altLang="en-US" sz="2400" dirty="0"/>
              <a:t>，所以和可能過大</a:t>
            </a:r>
            <a:r>
              <a:rPr lang="zh-TW" altLang="en-US" sz="2400" dirty="0" smtClean="0"/>
              <a:t>，</a:t>
            </a:r>
            <a:r>
              <a:rPr lang="en-US" altLang="zh-TW" sz="2400" b="1" dirty="0" err="1" smtClean="0">
                <a:solidFill>
                  <a:srgbClr val="C00000"/>
                </a:solidFill>
              </a:rPr>
              <a:t>RMSprop</a:t>
            </a:r>
            <a:r>
              <a:rPr lang="zh-TW" altLang="en-US" sz="2400" b="1" dirty="0">
                <a:solidFill>
                  <a:srgbClr val="C00000"/>
                </a:solidFill>
              </a:rPr>
              <a:t>則是算對應的平均值</a:t>
            </a:r>
            <a:r>
              <a:rPr lang="zh-TW" altLang="en-US" sz="2400" dirty="0"/>
              <a:t>，因此可以緩解</a:t>
            </a:r>
            <a:r>
              <a:rPr lang="en-US" altLang="zh-TW" sz="2400" dirty="0" err="1"/>
              <a:t>Adagrad</a:t>
            </a:r>
            <a:r>
              <a:rPr lang="zh-TW" altLang="en-US" sz="2400" dirty="0"/>
              <a:t>學習率下降過快的問題。</a:t>
            </a:r>
          </a:p>
        </p:txBody>
      </p:sp>
      <p:pic>
        <p:nvPicPr>
          <p:cNvPr id="17410" name="Picture 2" descr="https://miro.medium.com/max/645/1*kw_KP5SmJljmVfWTq-mD9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057" y="4264977"/>
            <a:ext cx="614362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miro.medium.com/max/1000/1*h2FOBrQ3wjtB-v1vXdileA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90650" y="5250815"/>
            <a:ext cx="35052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miro.medium.com/max/503/1*db1qSL5OkwvF1uUm_rWex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" y="4094954"/>
            <a:ext cx="4791075" cy="10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2186465" y="3633289"/>
            <a:ext cx="1404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 err="1"/>
              <a:t>Adagrad</a:t>
            </a:r>
            <a:endParaRPr lang="zh-TW" altLang="en-US" b="1" dirty="0"/>
          </a:p>
        </p:txBody>
      </p:sp>
      <p:sp>
        <p:nvSpPr>
          <p:cNvPr id="8" name="矩形 7"/>
          <p:cNvSpPr/>
          <p:nvPr/>
        </p:nvSpPr>
        <p:spPr>
          <a:xfrm>
            <a:off x="7782593" y="3633289"/>
            <a:ext cx="1534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 err="1"/>
              <a:t>RMSprop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72776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微積分求極值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098" name="Picture 2" descr="https://miro.medium.com/max/378/1*phk6yUULlWuub2EsFNX6Q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317" y="3194241"/>
            <a:ext cx="360045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miro.medium.com/max/526/1*3M9cY-HoWK84xUoXP6Ybj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92" y="3841941"/>
            <a:ext cx="501015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miro.medium.com/max/444/1*fo5vuij88sB-595BSGkLQ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798" y="3888810"/>
            <a:ext cx="4229100" cy="98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490853" y="1919118"/>
            <a:ext cx="87393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一階微分</a:t>
            </a:r>
            <a:r>
              <a:rPr lang="en-US" altLang="zh-TW" sz="2800" dirty="0" smtClean="0"/>
              <a:t>=0</a:t>
            </a:r>
            <a:r>
              <a:rPr lang="zh-TW" altLang="en-US" sz="2800" dirty="0" smtClean="0"/>
              <a:t>找解，求得的解可能為最大或最小。</a:t>
            </a:r>
            <a:endParaRPr lang="en-US" altLang="zh-TW" sz="2800" dirty="0" smtClean="0"/>
          </a:p>
          <a:p>
            <a:r>
              <a:rPr lang="zh-TW" altLang="en-US" sz="2800" dirty="0" smtClean="0"/>
              <a:t>二</a:t>
            </a:r>
            <a:r>
              <a:rPr lang="zh-TW" altLang="en-US" sz="2800" dirty="0"/>
              <a:t>階</a:t>
            </a:r>
            <a:r>
              <a:rPr lang="zh-TW" altLang="en-US" sz="2800" dirty="0" smtClean="0"/>
              <a:t>微分判斷，</a:t>
            </a:r>
            <a:r>
              <a:rPr lang="zh-TW" altLang="en-US" sz="2800" dirty="0"/>
              <a:t>一階</a:t>
            </a:r>
            <a:r>
              <a:rPr lang="zh-TW" altLang="en-US" sz="2800" dirty="0" smtClean="0"/>
              <a:t>微分找的解為最大或是最小。</a:t>
            </a:r>
            <a:endParaRPr lang="en-US" altLang="zh-TW" sz="2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529334" y="5359040"/>
            <a:ext cx="8739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此範例有</a:t>
            </a:r>
            <a:r>
              <a:rPr lang="en-US" altLang="zh-TW" sz="2800" dirty="0" smtClean="0"/>
              <a:t>x=5</a:t>
            </a:r>
            <a:r>
              <a:rPr lang="zh-TW" altLang="en-US" sz="2800" dirty="0" smtClean="0"/>
              <a:t>有最小值</a:t>
            </a:r>
            <a:r>
              <a:rPr lang="en-US" altLang="zh-TW" sz="2800" dirty="0" smtClean="0"/>
              <a:t>-24</a:t>
            </a:r>
            <a:r>
              <a:rPr lang="zh-TW" altLang="en-US" sz="2800" dirty="0" smtClean="0"/>
              <a:t>。</a:t>
            </a:r>
            <a:endParaRPr lang="en-US" altLang="zh-TW" sz="2800" dirty="0" smtClean="0"/>
          </a:p>
        </p:txBody>
      </p:sp>
    </p:spTree>
    <p:extLst>
      <p:ext uri="{BB962C8B-B14F-4D97-AF65-F5344CB8AC3E}">
        <p14:creationId xmlns:p14="http://schemas.microsoft.com/office/powerpoint/2010/main" val="340579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61872" y="1828800"/>
            <a:ext cx="9692640" cy="4351337"/>
          </a:xfrm>
        </p:spPr>
        <p:txBody>
          <a:bodyPr>
            <a:normAutofit/>
          </a:bodyPr>
          <a:lstStyle/>
          <a:p>
            <a:r>
              <a:rPr lang="en-US" altLang="zh-TW" sz="32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Momentum</a:t>
            </a:r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TW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考慮過去梯度的方向和當前梯度的方向做合成 </a:t>
            </a:r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TW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沒直接修改</a:t>
            </a:r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rate)</a:t>
            </a:r>
          </a:p>
          <a:p>
            <a:r>
              <a:rPr lang="en-US" altLang="zh-TW" sz="3200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Adagrad</a:t>
            </a:r>
            <a:r>
              <a:rPr lang="zh-TW" altLang="en-US" sz="32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TW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RMSprop</a:t>
            </a:r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考慮過去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梯度</a:t>
            </a:r>
            <a:r>
              <a:rPr lang="zh-TW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的大小用來修改</a:t>
            </a:r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(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decay</a:t>
            </a:r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sz="3200" b="1" u="sng" dirty="0" smtClean="0"/>
              <a:t>Adam(</a:t>
            </a:r>
            <a:r>
              <a:rPr lang="en-US" altLang="zh-TW" sz="3200" b="1" u="sng" dirty="0"/>
              <a:t>Adaptive Moment Estimation</a:t>
            </a:r>
            <a:r>
              <a:rPr lang="en-US" altLang="zh-TW" sz="3200" b="1" u="sng" dirty="0" smtClean="0"/>
              <a:t>)</a:t>
            </a:r>
            <a:r>
              <a:rPr lang="zh-TW" altLang="en-US" sz="3200" dirty="0" smtClean="0"/>
              <a:t>則</a:t>
            </a:r>
            <a:r>
              <a:rPr lang="zh-TW" altLang="en-US" sz="3200" dirty="0"/>
              <a:t>是兩者合併加強版本</a:t>
            </a:r>
            <a:r>
              <a:rPr lang="en-US" altLang="zh-TW" sz="3200" dirty="0"/>
              <a:t>(</a:t>
            </a:r>
            <a:r>
              <a:rPr lang="en-US" altLang="zh-TW" sz="3200" dirty="0" err="1"/>
              <a:t>Momentum+RMSprop</a:t>
            </a:r>
            <a:r>
              <a:rPr lang="en-US" altLang="zh-TW" sz="3200" dirty="0"/>
              <a:t>+</a:t>
            </a:r>
            <a:r>
              <a:rPr lang="zh-TW" altLang="en-US" sz="3200" dirty="0"/>
              <a:t>各自做偏差的修正</a:t>
            </a:r>
            <a:r>
              <a:rPr lang="en-US" altLang="zh-TW" sz="3200" dirty="0"/>
              <a:t>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1261872" y="1371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b="1" smtClean="0"/>
              <a:t>Adam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7009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19455" y="4195070"/>
            <a:ext cx="6087237" cy="26216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09550" y="1615481"/>
            <a:ext cx="6087237" cy="26216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61872" y="137160"/>
            <a:ext cx="9692640" cy="1325562"/>
          </a:xfrm>
        </p:spPr>
        <p:txBody>
          <a:bodyPr/>
          <a:lstStyle/>
          <a:p>
            <a:pPr algn="ctr"/>
            <a:r>
              <a:rPr lang="en-US" altLang="zh-TW" b="1" dirty="0"/>
              <a:t>Adam</a:t>
            </a:r>
            <a:endParaRPr lang="zh-TW" altLang="en-US" dirty="0"/>
          </a:p>
        </p:txBody>
      </p:sp>
      <p:pic>
        <p:nvPicPr>
          <p:cNvPr id="19458" name="Picture 2" descr="https://miro.medium.com/max/489/1*pbeOXh7RxHxSuxsCJ7Scx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787" y="2339974"/>
            <a:ext cx="4657725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s://miro.medium.com/max/373/1*HJno7bXcWBZiA9pwx4YDV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324" y="3425824"/>
            <a:ext cx="3552825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ttps://miro.medium.com/max/566/1*5Z7mbk4pZ3l2sL7tUIvPb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074" y="5501798"/>
            <a:ext cx="5391150" cy="10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miro.medium.com/max/645/1*kw_KP5SmJljmVfWTq-mD9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62" y="4844493"/>
            <a:ext cx="614362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miro.medium.com/max/1000/1*ZoRXwJ3xXxwxXPtKPAsRHg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67" r="25033"/>
          <a:stretch/>
        </p:blipFill>
        <p:spPr bwMode="auto">
          <a:xfrm>
            <a:off x="661987" y="1970165"/>
            <a:ext cx="4819650" cy="22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219455" y="4270911"/>
            <a:ext cx="1220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err="1"/>
              <a:t>RMSProp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219455" y="1646078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/>
              <a:t>Momentum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7402286" y="2844801"/>
            <a:ext cx="3445863" cy="478970"/>
          </a:xfrm>
          <a:prstGeom prst="rect">
            <a:avLst/>
          </a:prstGeom>
          <a:noFill/>
          <a:ln w="38100">
            <a:solidFill>
              <a:srgbClr val="F70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7402285" y="2354488"/>
            <a:ext cx="3445863" cy="47897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2070779" y="6097983"/>
            <a:ext cx="3859295" cy="674866"/>
          </a:xfrm>
          <a:prstGeom prst="rect">
            <a:avLst/>
          </a:prstGeom>
          <a:noFill/>
          <a:ln w="38100">
            <a:solidFill>
              <a:srgbClr val="F70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1899256" y="2589008"/>
            <a:ext cx="2440515" cy="51704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/>
          <p:cNvCxnSpPr>
            <a:endCxn id="15" idx="1"/>
          </p:cNvCxnSpPr>
          <p:nvPr/>
        </p:nvCxnSpPr>
        <p:spPr>
          <a:xfrm flipV="1">
            <a:off x="4383314" y="2593973"/>
            <a:ext cx="3018971" cy="250828"/>
          </a:xfrm>
          <a:prstGeom prst="straightConnector1">
            <a:avLst/>
          </a:prstGeom>
          <a:ln w="25400">
            <a:solidFill>
              <a:srgbClr val="F70A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endCxn id="9" idx="1"/>
          </p:cNvCxnSpPr>
          <p:nvPr/>
        </p:nvCxnSpPr>
        <p:spPr>
          <a:xfrm flipV="1">
            <a:off x="5930074" y="3084286"/>
            <a:ext cx="1472212" cy="3439111"/>
          </a:xfrm>
          <a:prstGeom prst="straightConnector1">
            <a:avLst/>
          </a:prstGeom>
          <a:ln w="25400">
            <a:solidFill>
              <a:srgbClr val="F70A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49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  <p:bldP spid="18" grpId="0" animBg="1"/>
      <p:bldP spid="1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Example</a:t>
            </a:r>
            <a:endParaRPr lang="zh-TW" altLang="en-US" dirty="0"/>
          </a:p>
        </p:txBody>
      </p:sp>
      <p:pic>
        <p:nvPicPr>
          <p:cNvPr id="20482" name="Picture 2" descr="https://miro.medium.com/max/355/1*ASMp9LccG2y7T1ZOeqY57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347" y="1691322"/>
            <a:ext cx="3381375" cy="65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https://miro.medium.com/max/560/1*4sDhJfYY77FXWUBrrWJ9Jg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034" y="2519362"/>
            <a:ext cx="533400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8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導傳遞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神經網路如何利用導傳遞找解 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神經網路太深層的</a:t>
            </a:r>
            <a:r>
              <a:rPr lang="zh-TW" altLang="en-US" dirty="0" smtClean="0"/>
              <a:t>問題</a:t>
            </a:r>
            <a:r>
              <a:rPr lang="en-US" altLang="zh-TW" dirty="0" smtClean="0"/>
              <a:t>:</a:t>
            </a:r>
            <a:endParaRPr lang="zh-TW" alt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dirty="0" smtClean="0"/>
              <a:t>梯</a:t>
            </a:r>
            <a:r>
              <a:rPr lang="zh-TW" altLang="en-US" dirty="0"/>
              <a:t>度消失問題</a:t>
            </a:r>
            <a:r>
              <a:rPr lang="en-US" altLang="zh-TW" dirty="0"/>
              <a:t>(Vanishing gradient)/</a:t>
            </a:r>
            <a:r>
              <a:rPr lang="zh-TW" altLang="en-US" dirty="0"/>
              <a:t>梯度爆炸問題（</a:t>
            </a:r>
            <a:r>
              <a:rPr lang="en-US" altLang="zh-TW" dirty="0"/>
              <a:t>exploding gradient problem</a:t>
            </a:r>
            <a:r>
              <a:rPr lang="zh-TW" altLang="en-US" dirty="0"/>
              <a:t>）。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Activation Function</a:t>
            </a:r>
            <a:r>
              <a:rPr lang="zh-TW" altLang="en-US" dirty="0"/>
              <a:t>為什麼要採用</a:t>
            </a:r>
            <a:r>
              <a:rPr lang="en-US" altLang="zh-TW" dirty="0" err="1"/>
              <a:t>ReLU</a:t>
            </a:r>
            <a:r>
              <a:rPr lang="zh-TW" altLang="en-US" dirty="0"/>
              <a:t>，而不是用</a:t>
            </a:r>
            <a:r>
              <a:rPr lang="en-US" altLang="zh-TW" dirty="0"/>
              <a:t>Sigmoid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latin typeface="Cambria Math" panose="02040503050406030204" pitchFamily="18" charset="0"/>
                <a:cs typeface="Times" panose="02020603050405020304" pitchFamily="18" charset="0"/>
              </a:rPr>
              <a:t>Residual </a:t>
            </a:r>
            <a:r>
              <a:rPr lang="en-US" altLang="zh-TW" dirty="0" smtClean="0">
                <a:latin typeface="Cambria Math" panose="02040503050406030204" pitchFamily="18" charset="0"/>
                <a:cs typeface="Times" panose="02020603050405020304" pitchFamily="18" charset="0"/>
              </a:rPr>
              <a:t>block</a:t>
            </a:r>
            <a:r>
              <a:rPr lang="zh-TW" altLang="en-US" dirty="0" smtClean="0">
                <a:latin typeface="Cambria Math" panose="02040503050406030204" pitchFamily="18" charset="0"/>
                <a:cs typeface="Times" panose="02020603050405020304" pitchFamily="18" charset="0"/>
              </a:rPr>
              <a:t>克服神經網路不能太深層的問題。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413923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神經網路如何利用導傳遞找解 </a:t>
            </a:r>
          </a:p>
        </p:txBody>
      </p:sp>
      <p:pic>
        <p:nvPicPr>
          <p:cNvPr id="5" name="image1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871901" y="3052356"/>
            <a:ext cx="3963035" cy="2560320"/>
          </a:xfrm>
          <a:prstGeom prst="rect">
            <a:avLst/>
          </a:prstGeom>
          <a:ln/>
        </p:spPr>
      </p:pic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581889" y="1807030"/>
            <a:ext cx="11042073" cy="97971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TW" altLang="en-US" dirty="0" smtClean="0"/>
              <a:t>下圖為一個三層的</a:t>
            </a:r>
            <a:r>
              <a:rPr lang="en-US" altLang="zh-TW" dirty="0" smtClean="0"/>
              <a:t>MLP</a:t>
            </a:r>
            <a:endParaRPr lang="en-US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/>
              <p:cNvSpPr/>
              <p:nvPr/>
            </p:nvSpPr>
            <p:spPr>
              <a:xfrm>
                <a:off x="7153003" y="3818392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橢圓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003" y="3818392"/>
                <a:ext cx="360000" cy="360000"/>
              </a:xfrm>
              <a:prstGeom prst="ellipse">
                <a:avLst/>
              </a:prstGeom>
              <a:blipFill rotWithShape="0">
                <a:blip r:embed="rId3"/>
                <a:stretch>
                  <a:fillRect l="-3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橢圓 7"/>
              <p:cNvSpPr/>
              <p:nvPr/>
            </p:nvSpPr>
            <p:spPr>
              <a:xfrm>
                <a:off x="7153003" y="4512516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橢圓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003" y="4512516"/>
                <a:ext cx="360000" cy="360000"/>
              </a:xfrm>
              <a:prstGeom prst="ellipse">
                <a:avLst/>
              </a:prstGeom>
              <a:blipFill rotWithShape="0">
                <a:blip r:embed="rId4"/>
                <a:stretch>
                  <a:fillRect l="-3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橢圓 8"/>
              <p:cNvSpPr/>
              <p:nvPr/>
            </p:nvSpPr>
            <p:spPr>
              <a:xfrm>
                <a:off x="8296003" y="3458392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橢圓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003" y="3458392"/>
                <a:ext cx="360000" cy="360000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橢圓 9"/>
              <p:cNvSpPr/>
              <p:nvPr/>
            </p:nvSpPr>
            <p:spPr>
              <a:xfrm>
                <a:off x="8296003" y="4152516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橢圓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003" y="4152516"/>
                <a:ext cx="360000" cy="360000"/>
              </a:xfrm>
              <a:prstGeom prst="ellipse">
                <a:avLst/>
              </a:prstGeom>
              <a:blipFill rotWithShape="0">
                <a:blip r:embed="rId6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/>
              <p:cNvSpPr/>
              <p:nvPr/>
            </p:nvSpPr>
            <p:spPr>
              <a:xfrm>
                <a:off x="8296003" y="4846640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橢圓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003" y="4846640"/>
                <a:ext cx="360000" cy="360000"/>
              </a:xfrm>
              <a:prstGeom prst="ellipse">
                <a:avLst/>
              </a:prstGeom>
              <a:blipFill rotWithShape="0">
                <a:blip r:embed="rId7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橢圓 14"/>
              <p:cNvSpPr/>
              <p:nvPr/>
            </p:nvSpPr>
            <p:spPr>
              <a:xfrm>
                <a:off x="8969103" y="3458392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橢圓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9103" y="3458392"/>
                <a:ext cx="360000" cy="360000"/>
              </a:xfrm>
              <a:prstGeom prst="ellipse">
                <a:avLst/>
              </a:prstGeom>
              <a:blipFill rotWithShape="0">
                <a:blip r:embed="rId8"/>
                <a:stretch>
                  <a:fillRect l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橢圓 15"/>
              <p:cNvSpPr/>
              <p:nvPr/>
            </p:nvSpPr>
            <p:spPr>
              <a:xfrm>
                <a:off x="8969103" y="4152516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橢圓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9103" y="4152516"/>
                <a:ext cx="360000" cy="360000"/>
              </a:xfrm>
              <a:prstGeom prst="ellipse">
                <a:avLst/>
              </a:prstGeom>
              <a:blipFill rotWithShape="0">
                <a:blip r:embed="rId9"/>
                <a:stretch>
                  <a:fillRect l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橢圓 16"/>
              <p:cNvSpPr/>
              <p:nvPr/>
            </p:nvSpPr>
            <p:spPr>
              <a:xfrm>
                <a:off x="8969103" y="4846640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橢圓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9103" y="4846640"/>
                <a:ext cx="360000" cy="360000"/>
              </a:xfrm>
              <a:prstGeom prst="ellipse">
                <a:avLst/>
              </a:prstGeom>
              <a:blipFill rotWithShape="0">
                <a:blip r:embed="rId10"/>
                <a:stretch>
                  <a:fillRect l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單箭頭接點 18"/>
          <p:cNvCxnSpPr>
            <a:stCxn id="7" idx="6"/>
            <a:endCxn id="9" idx="2"/>
          </p:cNvCxnSpPr>
          <p:nvPr/>
        </p:nvCxnSpPr>
        <p:spPr>
          <a:xfrm flipV="1">
            <a:off x="7513003" y="3638392"/>
            <a:ext cx="78300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stCxn id="8" idx="6"/>
            <a:endCxn id="9" idx="2"/>
          </p:cNvCxnSpPr>
          <p:nvPr/>
        </p:nvCxnSpPr>
        <p:spPr>
          <a:xfrm flipV="1">
            <a:off x="7513003" y="3638392"/>
            <a:ext cx="783000" cy="1054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stCxn id="7" idx="6"/>
            <a:endCxn id="10" idx="2"/>
          </p:cNvCxnSpPr>
          <p:nvPr/>
        </p:nvCxnSpPr>
        <p:spPr>
          <a:xfrm>
            <a:off x="7513003" y="3998392"/>
            <a:ext cx="783000" cy="334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stCxn id="7" idx="6"/>
            <a:endCxn id="11" idx="2"/>
          </p:cNvCxnSpPr>
          <p:nvPr/>
        </p:nvCxnSpPr>
        <p:spPr>
          <a:xfrm>
            <a:off x="7513003" y="3998392"/>
            <a:ext cx="783000" cy="1028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8" idx="6"/>
            <a:endCxn id="10" idx="2"/>
          </p:cNvCxnSpPr>
          <p:nvPr/>
        </p:nvCxnSpPr>
        <p:spPr>
          <a:xfrm flipV="1">
            <a:off x="7513003" y="4332516"/>
            <a:ext cx="78300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stCxn id="8" idx="6"/>
            <a:endCxn id="11" idx="2"/>
          </p:cNvCxnSpPr>
          <p:nvPr/>
        </p:nvCxnSpPr>
        <p:spPr>
          <a:xfrm>
            <a:off x="7513003" y="4692516"/>
            <a:ext cx="783000" cy="334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>
            <a:stCxn id="9" idx="6"/>
            <a:endCxn id="15" idx="2"/>
          </p:cNvCxnSpPr>
          <p:nvPr/>
        </p:nvCxnSpPr>
        <p:spPr>
          <a:xfrm>
            <a:off x="8656003" y="3638392"/>
            <a:ext cx="313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>
            <a:stCxn id="10" idx="6"/>
            <a:endCxn id="16" idx="2"/>
          </p:cNvCxnSpPr>
          <p:nvPr/>
        </p:nvCxnSpPr>
        <p:spPr>
          <a:xfrm>
            <a:off x="8656003" y="4332516"/>
            <a:ext cx="313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>
            <a:stCxn id="11" idx="6"/>
            <a:endCxn id="17" idx="2"/>
          </p:cNvCxnSpPr>
          <p:nvPr/>
        </p:nvCxnSpPr>
        <p:spPr>
          <a:xfrm>
            <a:off x="8656003" y="5026640"/>
            <a:ext cx="313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7493222" y="3376664"/>
                <a:ext cx="5367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222" y="3376664"/>
                <a:ext cx="536750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8338738" y="5386640"/>
                <a:ext cx="1043683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=1,2</m:t>
                      </m:r>
                    </m:oMath>
                  </m:oMathPara>
                </a14:m>
                <a:endParaRPr lang="zh-TW" alt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1600" i="1" smtClean="0">
                          <a:latin typeface="Cambria Math" panose="02040503050406030204" pitchFamily="18" charset="0"/>
                        </a:rPr>
                        <m:t>=1,2,3</m:t>
                      </m:r>
                    </m:oMath>
                  </m:oMathPara>
                </a14:m>
                <a:endParaRPr lang="en-US" altLang="zh-TW" sz="16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600" b="0" i="0" smtClean="0"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=1,2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738" y="5386640"/>
                <a:ext cx="1043683" cy="830997"/>
              </a:xfrm>
              <a:prstGeom prst="rect">
                <a:avLst/>
              </a:prstGeom>
              <a:blipFill rotWithShape="0">
                <a:blip r:embed="rId12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/>
              <p:cNvSpPr/>
              <p:nvPr/>
            </p:nvSpPr>
            <p:spPr>
              <a:xfrm>
                <a:off x="7977228" y="2894308"/>
                <a:ext cx="161935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Activate function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矩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228" y="2894308"/>
                <a:ext cx="1619354" cy="584775"/>
              </a:xfrm>
              <a:prstGeom prst="rect">
                <a:avLst/>
              </a:prstGeom>
              <a:blipFill rotWithShape="0">
                <a:blip r:embed="rId13"/>
                <a:stretch>
                  <a:fillRect l="-2264" t="-3125"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橢圓 49"/>
              <p:cNvSpPr/>
              <p:nvPr/>
            </p:nvSpPr>
            <p:spPr>
              <a:xfrm>
                <a:off x="9941082" y="3822907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橢圓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1082" y="3822907"/>
                <a:ext cx="360000" cy="360000"/>
              </a:xfrm>
              <a:prstGeom prst="ellipse">
                <a:avLst/>
              </a:prstGeom>
              <a:blipFill rotWithShape="0">
                <a:blip r:embed="rId14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橢圓 50"/>
              <p:cNvSpPr/>
              <p:nvPr/>
            </p:nvSpPr>
            <p:spPr>
              <a:xfrm>
                <a:off x="9941082" y="4517031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橢圓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1082" y="4517031"/>
                <a:ext cx="360000" cy="360000"/>
              </a:xfrm>
              <a:prstGeom prst="ellipse">
                <a:avLst/>
              </a:prstGeom>
              <a:blipFill rotWithShape="0">
                <a:blip r:embed="rId15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直線單箭頭接點 51"/>
          <p:cNvCxnSpPr>
            <a:stCxn id="15" idx="6"/>
            <a:endCxn id="50" idx="2"/>
          </p:cNvCxnSpPr>
          <p:nvPr/>
        </p:nvCxnSpPr>
        <p:spPr>
          <a:xfrm>
            <a:off x="9329103" y="3638392"/>
            <a:ext cx="611979" cy="36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stCxn id="16" idx="6"/>
            <a:endCxn id="50" idx="2"/>
          </p:cNvCxnSpPr>
          <p:nvPr/>
        </p:nvCxnSpPr>
        <p:spPr>
          <a:xfrm flipV="1">
            <a:off x="9329103" y="4002907"/>
            <a:ext cx="611979" cy="329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>
            <a:stCxn id="17" idx="6"/>
            <a:endCxn id="50" idx="2"/>
          </p:cNvCxnSpPr>
          <p:nvPr/>
        </p:nvCxnSpPr>
        <p:spPr>
          <a:xfrm flipV="1">
            <a:off x="9329103" y="4002907"/>
            <a:ext cx="611979" cy="1023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>
            <a:stCxn id="15" idx="6"/>
            <a:endCxn id="51" idx="2"/>
          </p:cNvCxnSpPr>
          <p:nvPr/>
        </p:nvCxnSpPr>
        <p:spPr>
          <a:xfrm>
            <a:off x="9329103" y="3638392"/>
            <a:ext cx="611979" cy="1058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線單箭頭接點 64"/>
          <p:cNvCxnSpPr>
            <a:stCxn id="16" idx="6"/>
            <a:endCxn id="51" idx="2"/>
          </p:cNvCxnSpPr>
          <p:nvPr/>
        </p:nvCxnSpPr>
        <p:spPr>
          <a:xfrm>
            <a:off x="9329103" y="4332516"/>
            <a:ext cx="611979" cy="36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>
            <a:stCxn id="17" idx="6"/>
            <a:endCxn id="51" idx="2"/>
          </p:cNvCxnSpPr>
          <p:nvPr/>
        </p:nvCxnSpPr>
        <p:spPr>
          <a:xfrm flipV="1">
            <a:off x="9329103" y="4697031"/>
            <a:ext cx="611979" cy="329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橢圓 70"/>
              <p:cNvSpPr/>
              <p:nvPr/>
            </p:nvSpPr>
            <p:spPr>
              <a:xfrm>
                <a:off x="10611642" y="3818392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橢圓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1642" y="3818392"/>
                <a:ext cx="360000" cy="360000"/>
              </a:xfrm>
              <a:prstGeom prst="ellipse">
                <a:avLst/>
              </a:prstGeom>
              <a:blipFill rotWithShape="0">
                <a:blip r:embed="rId16"/>
                <a:stretch>
                  <a:fillRect l="-9836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橢圓 71"/>
              <p:cNvSpPr/>
              <p:nvPr/>
            </p:nvSpPr>
            <p:spPr>
              <a:xfrm>
                <a:off x="10611642" y="4512516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橢圓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1642" y="4512516"/>
                <a:ext cx="360000" cy="360000"/>
              </a:xfrm>
              <a:prstGeom prst="ellipse">
                <a:avLst/>
              </a:prstGeom>
              <a:blipFill rotWithShape="0">
                <a:blip r:embed="rId17"/>
                <a:stretch>
                  <a:fillRect l="-11475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直線單箭頭接點 72"/>
          <p:cNvCxnSpPr>
            <a:stCxn id="50" idx="6"/>
            <a:endCxn id="71" idx="2"/>
          </p:cNvCxnSpPr>
          <p:nvPr/>
        </p:nvCxnSpPr>
        <p:spPr>
          <a:xfrm flipV="1">
            <a:off x="10301082" y="3998392"/>
            <a:ext cx="310560" cy="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>
            <a:stCxn id="51" idx="6"/>
            <a:endCxn id="72" idx="2"/>
          </p:cNvCxnSpPr>
          <p:nvPr/>
        </p:nvCxnSpPr>
        <p:spPr>
          <a:xfrm flipV="1">
            <a:off x="10301082" y="4692516"/>
            <a:ext cx="310560" cy="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/>
              <p:cNvSpPr/>
              <p:nvPr/>
            </p:nvSpPr>
            <p:spPr>
              <a:xfrm>
                <a:off x="9689103" y="3218473"/>
                <a:ext cx="161935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Activate function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9" name="矩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9103" y="3218473"/>
                <a:ext cx="1619354" cy="584775"/>
              </a:xfrm>
              <a:prstGeom prst="rect">
                <a:avLst/>
              </a:prstGeom>
              <a:blipFill rotWithShape="0">
                <a:blip r:embed="rId18"/>
                <a:stretch>
                  <a:fillRect l="-1880" t="-3125"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/>
              <p:cNvSpPr/>
              <p:nvPr/>
            </p:nvSpPr>
            <p:spPr>
              <a:xfrm>
                <a:off x="9382421" y="3414055"/>
                <a:ext cx="596253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𝑘𝑗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0" name="矩形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2421" y="3414055"/>
                <a:ext cx="596253" cy="391646"/>
              </a:xfrm>
              <a:prstGeom prst="rect">
                <a:avLst/>
              </a:prstGeom>
              <a:blipFill rotWithShape="0">
                <a:blip r:embed="rId19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向右箭號 80"/>
          <p:cNvSpPr/>
          <p:nvPr/>
        </p:nvSpPr>
        <p:spPr>
          <a:xfrm>
            <a:off x="5478780" y="4152516"/>
            <a:ext cx="1097280" cy="6941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文字方塊 81"/>
          <p:cNvSpPr txBox="1"/>
          <p:nvPr/>
        </p:nvSpPr>
        <p:spPr>
          <a:xfrm>
            <a:off x="5253646" y="3609878"/>
            <a:ext cx="1268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/>
              <a:t>簡化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9654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Forward </a:t>
            </a:r>
            <a:r>
              <a:rPr lang="en-US" altLang="zh-TW" dirty="0" smtClean="0"/>
              <a:t>propagation</a:t>
            </a:r>
            <a:br>
              <a:rPr lang="en-US" altLang="zh-TW" dirty="0" smtClean="0"/>
            </a:br>
            <a:r>
              <a:rPr lang="zh-TW" altLang="en-US" sz="2800" dirty="0" smtClean="0"/>
              <a:t>輸入層→隱藏層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/>
              <p:cNvSpPr/>
              <p:nvPr/>
            </p:nvSpPr>
            <p:spPr>
              <a:xfrm>
                <a:off x="538843" y="2926852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橢圓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843" y="2926852"/>
                <a:ext cx="360000" cy="360000"/>
              </a:xfrm>
              <a:prstGeom prst="ellipse">
                <a:avLst/>
              </a:prstGeom>
              <a:blipFill rotWithShape="0">
                <a:blip r:embed="rId2"/>
                <a:stretch>
                  <a:fillRect l="-3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橢圓 7"/>
              <p:cNvSpPr/>
              <p:nvPr/>
            </p:nvSpPr>
            <p:spPr>
              <a:xfrm>
                <a:off x="538843" y="3620976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橢圓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843" y="3620976"/>
                <a:ext cx="360000" cy="360000"/>
              </a:xfrm>
              <a:prstGeom prst="ellipse">
                <a:avLst/>
              </a:prstGeom>
              <a:blipFill rotWithShape="0">
                <a:blip r:embed="rId3"/>
                <a:stretch>
                  <a:fillRect l="-3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橢圓 8"/>
              <p:cNvSpPr/>
              <p:nvPr/>
            </p:nvSpPr>
            <p:spPr>
              <a:xfrm>
                <a:off x="1681843" y="2566852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橢圓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843" y="2566852"/>
                <a:ext cx="360000" cy="360000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橢圓 9"/>
              <p:cNvSpPr/>
              <p:nvPr/>
            </p:nvSpPr>
            <p:spPr>
              <a:xfrm>
                <a:off x="1681843" y="3260976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橢圓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843" y="3260976"/>
                <a:ext cx="360000" cy="360000"/>
              </a:xfrm>
              <a:prstGeom prst="ellipse">
                <a:avLst/>
              </a:prstGeom>
              <a:blipFill rotWithShape="0">
                <a:blip r:embed="rId5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/>
              <p:cNvSpPr/>
              <p:nvPr/>
            </p:nvSpPr>
            <p:spPr>
              <a:xfrm>
                <a:off x="1681843" y="3955100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橢圓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843" y="3955100"/>
                <a:ext cx="360000" cy="360000"/>
              </a:xfrm>
              <a:prstGeom prst="ellipse">
                <a:avLst/>
              </a:prstGeom>
              <a:blipFill rotWithShape="0">
                <a:blip r:embed="rId6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橢圓 14"/>
              <p:cNvSpPr/>
              <p:nvPr/>
            </p:nvSpPr>
            <p:spPr>
              <a:xfrm>
                <a:off x="2354943" y="2566852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橢圓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943" y="2566852"/>
                <a:ext cx="360000" cy="360000"/>
              </a:xfrm>
              <a:prstGeom prst="ellipse">
                <a:avLst/>
              </a:prstGeom>
              <a:blipFill rotWithShape="0">
                <a:blip r:embed="rId7"/>
                <a:stretch>
                  <a:fillRect l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橢圓 15"/>
              <p:cNvSpPr/>
              <p:nvPr/>
            </p:nvSpPr>
            <p:spPr>
              <a:xfrm>
                <a:off x="2354943" y="3260976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橢圓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943" y="3260976"/>
                <a:ext cx="360000" cy="360000"/>
              </a:xfrm>
              <a:prstGeom prst="ellipse">
                <a:avLst/>
              </a:prstGeom>
              <a:blipFill rotWithShape="0">
                <a:blip r:embed="rId8"/>
                <a:stretch>
                  <a:fillRect l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橢圓 16"/>
              <p:cNvSpPr/>
              <p:nvPr/>
            </p:nvSpPr>
            <p:spPr>
              <a:xfrm>
                <a:off x="2354943" y="3955100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橢圓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943" y="3955100"/>
                <a:ext cx="360000" cy="360000"/>
              </a:xfrm>
              <a:prstGeom prst="ellipse">
                <a:avLst/>
              </a:prstGeom>
              <a:blipFill rotWithShape="0">
                <a:blip r:embed="rId9"/>
                <a:stretch>
                  <a:fillRect l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單箭頭接點 18"/>
          <p:cNvCxnSpPr>
            <a:stCxn id="7" idx="6"/>
            <a:endCxn id="9" idx="2"/>
          </p:cNvCxnSpPr>
          <p:nvPr/>
        </p:nvCxnSpPr>
        <p:spPr>
          <a:xfrm flipV="1">
            <a:off x="898843" y="2746852"/>
            <a:ext cx="78300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stCxn id="8" idx="6"/>
            <a:endCxn id="9" idx="2"/>
          </p:cNvCxnSpPr>
          <p:nvPr/>
        </p:nvCxnSpPr>
        <p:spPr>
          <a:xfrm flipV="1">
            <a:off x="898843" y="2746852"/>
            <a:ext cx="783000" cy="1054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stCxn id="7" idx="6"/>
            <a:endCxn id="10" idx="2"/>
          </p:cNvCxnSpPr>
          <p:nvPr/>
        </p:nvCxnSpPr>
        <p:spPr>
          <a:xfrm>
            <a:off x="898843" y="3106852"/>
            <a:ext cx="783000" cy="334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stCxn id="7" idx="6"/>
            <a:endCxn id="11" idx="2"/>
          </p:cNvCxnSpPr>
          <p:nvPr/>
        </p:nvCxnSpPr>
        <p:spPr>
          <a:xfrm>
            <a:off x="898843" y="3106852"/>
            <a:ext cx="783000" cy="1028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8" idx="6"/>
            <a:endCxn id="10" idx="2"/>
          </p:cNvCxnSpPr>
          <p:nvPr/>
        </p:nvCxnSpPr>
        <p:spPr>
          <a:xfrm flipV="1">
            <a:off x="898843" y="3440976"/>
            <a:ext cx="78300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stCxn id="8" idx="6"/>
            <a:endCxn id="11" idx="2"/>
          </p:cNvCxnSpPr>
          <p:nvPr/>
        </p:nvCxnSpPr>
        <p:spPr>
          <a:xfrm>
            <a:off x="898843" y="3800976"/>
            <a:ext cx="783000" cy="334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>
            <a:stCxn id="9" idx="6"/>
            <a:endCxn id="15" idx="2"/>
          </p:cNvCxnSpPr>
          <p:nvPr/>
        </p:nvCxnSpPr>
        <p:spPr>
          <a:xfrm>
            <a:off x="2041843" y="2746852"/>
            <a:ext cx="313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>
            <a:stCxn id="10" idx="6"/>
            <a:endCxn id="16" idx="2"/>
          </p:cNvCxnSpPr>
          <p:nvPr/>
        </p:nvCxnSpPr>
        <p:spPr>
          <a:xfrm>
            <a:off x="2041843" y="3440976"/>
            <a:ext cx="313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>
            <a:stCxn id="11" idx="6"/>
            <a:endCxn id="17" idx="2"/>
          </p:cNvCxnSpPr>
          <p:nvPr/>
        </p:nvCxnSpPr>
        <p:spPr>
          <a:xfrm>
            <a:off x="2041843" y="4135100"/>
            <a:ext cx="313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879062" y="2485124"/>
                <a:ext cx="5367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062" y="2485124"/>
                <a:ext cx="536750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1724578" y="4495100"/>
                <a:ext cx="1043683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=1,2</m:t>
                      </m:r>
                    </m:oMath>
                  </m:oMathPara>
                </a14:m>
                <a:endParaRPr lang="zh-TW" alt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1600" i="1" smtClean="0">
                          <a:latin typeface="Cambria Math" panose="02040503050406030204" pitchFamily="18" charset="0"/>
                        </a:rPr>
                        <m:t>=1,2,3</m:t>
                      </m:r>
                    </m:oMath>
                  </m:oMathPara>
                </a14:m>
                <a:endParaRPr lang="en-US" altLang="zh-TW" sz="16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600" b="0" i="0" smtClean="0"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=1,2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578" y="4495100"/>
                <a:ext cx="1043683" cy="830997"/>
              </a:xfrm>
              <a:prstGeom prst="rect">
                <a:avLst/>
              </a:prstGeom>
              <a:blipFill rotWithShape="0">
                <a:blip r:embed="rId11"/>
                <a:stretch>
                  <a:fillRect b="-29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/>
              <p:cNvSpPr/>
              <p:nvPr/>
            </p:nvSpPr>
            <p:spPr>
              <a:xfrm>
                <a:off x="1363068" y="2002768"/>
                <a:ext cx="161935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Activate function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矩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068" y="2002768"/>
                <a:ext cx="1619354" cy="584775"/>
              </a:xfrm>
              <a:prstGeom prst="rect">
                <a:avLst/>
              </a:prstGeom>
              <a:blipFill rotWithShape="0">
                <a:blip r:embed="rId12"/>
                <a:stretch>
                  <a:fillRect l="-2264" t="-3158" b="-73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橢圓 49"/>
              <p:cNvSpPr/>
              <p:nvPr/>
            </p:nvSpPr>
            <p:spPr>
              <a:xfrm>
                <a:off x="3326922" y="2931367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橢圓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922" y="2931367"/>
                <a:ext cx="360000" cy="360000"/>
              </a:xfrm>
              <a:prstGeom prst="ellipse">
                <a:avLst/>
              </a:prstGeom>
              <a:blipFill rotWithShape="0">
                <a:blip r:embed="rId13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橢圓 50"/>
              <p:cNvSpPr/>
              <p:nvPr/>
            </p:nvSpPr>
            <p:spPr>
              <a:xfrm>
                <a:off x="3326922" y="3625491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橢圓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922" y="3625491"/>
                <a:ext cx="360000" cy="360000"/>
              </a:xfrm>
              <a:prstGeom prst="ellipse">
                <a:avLst/>
              </a:prstGeom>
              <a:blipFill rotWithShape="0">
                <a:blip r:embed="rId14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直線單箭頭接點 51"/>
          <p:cNvCxnSpPr>
            <a:stCxn id="15" idx="6"/>
            <a:endCxn id="50" idx="2"/>
          </p:cNvCxnSpPr>
          <p:nvPr/>
        </p:nvCxnSpPr>
        <p:spPr>
          <a:xfrm>
            <a:off x="2714943" y="2746852"/>
            <a:ext cx="611979" cy="36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stCxn id="16" idx="6"/>
            <a:endCxn id="50" idx="2"/>
          </p:cNvCxnSpPr>
          <p:nvPr/>
        </p:nvCxnSpPr>
        <p:spPr>
          <a:xfrm flipV="1">
            <a:off x="2714943" y="3111367"/>
            <a:ext cx="611979" cy="329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>
            <a:stCxn id="17" idx="6"/>
            <a:endCxn id="50" idx="2"/>
          </p:cNvCxnSpPr>
          <p:nvPr/>
        </p:nvCxnSpPr>
        <p:spPr>
          <a:xfrm flipV="1">
            <a:off x="2714943" y="3111367"/>
            <a:ext cx="611979" cy="1023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>
            <a:stCxn id="15" idx="6"/>
            <a:endCxn id="51" idx="2"/>
          </p:cNvCxnSpPr>
          <p:nvPr/>
        </p:nvCxnSpPr>
        <p:spPr>
          <a:xfrm>
            <a:off x="2714943" y="2746852"/>
            <a:ext cx="611979" cy="1058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線單箭頭接點 64"/>
          <p:cNvCxnSpPr>
            <a:stCxn id="16" idx="6"/>
            <a:endCxn id="51" idx="2"/>
          </p:cNvCxnSpPr>
          <p:nvPr/>
        </p:nvCxnSpPr>
        <p:spPr>
          <a:xfrm>
            <a:off x="2714943" y="3440976"/>
            <a:ext cx="611979" cy="36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>
            <a:stCxn id="17" idx="6"/>
            <a:endCxn id="51" idx="2"/>
          </p:cNvCxnSpPr>
          <p:nvPr/>
        </p:nvCxnSpPr>
        <p:spPr>
          <a:xfrm flipV="1">
            <a:off x="2714943" y="3805491"/>
            <a:ext cx="611979" cy="329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橢圓 70"/>
              <p:cNvSpPr/>
              <p:nvPr/>
            </p:nvSpPr>
            <p:spPr>
              <a:xfrm>
                <a:off x="3997482" y="2926852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橢圓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482" y="2926852"/>
                <a:ext cx="360000" cy="360000"/>
              </a:xfrm>
              <a:prstGeom prst="ellipse">
                <a:avLst/>
              </a:prstGeom>
              <a:blipFill rotWithShape="0">
                <a:blip r:embed="rId15"/>
                <a:stretch>
                  <a:fillRect l="-9836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橢圓 71"/>
              <p:cNvSpPr/>
              <p:nvPr/>
            </p:nvSpPr>
            <p:spPr>
              <a:xfrm>
                <a:off x="3997482" y="3620976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橢圓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482" y="3620976"/>
                <a:ext cx="360000" cy="360000"/>
              </a:xfrm>
              <a:prstGeom prst="ellipse">
                <a:avLst/>
              </a:prstGeom>
              <a:blipFill rotWithShape="0">
                <a:blip r:embed="rId16"/>
                <a:stretch>
                  <a:fillRect l="-11475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直線單箭頭接點 72"/>
          <p:cNvCxnSpPr>
            <a:stCxn id="50" idx="6"/>
            <a:endCxn id="71" idx="2"/>
          </p:cNvCxnSpPr>
          <p:nvPr/>
        </p:nvCxnSpPr>
        <p:spPr>
          <a:xfrm flipV="1">
            <a:off x="3686922" y="3106852"/>
            <a:ext cx="310560" cy="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>
            <a:stCxn id="51" idx="6"/>
            <a:endCxn id="72" idx="2"/>
          </p:cNvCxnSpPr>
          <p:nvPr/>
        </p:nvCxnSpPr>
        <p:spPr>
          <a:xfrm flipV="1">
            <a:off x="3686922" y="3800976"/>
            <a:ext cx="310560" cy="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/>
              <p:cNvSpPr/>
              <p:nvPr/>
            </p:nvSpPr>
            <p:spPr>
              <a:xfrm>
                <a:off x="3074943" y="2326933"/>
                <a:ext cx="161935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Activate function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9" name="矩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943" y="2326933"/>
                <a:ext cx="1619354" cy="584775"/>
              </a:xfrm>
              <a:prstGeom prst="rect">
                <a:avLst/>
              </a:prstGeom>
              <a:blipFill rotWithShape="0">
                <a:blip r:embed="rId17"/>
                <a:stretch>
                  <a:fillRect l="-1880" t="-3125"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/>
              <p:cNvSpPr/>
              <p:nvPr/>
            </p:nvSpPr>
            <p:spPr>
              <a:xfrm>
                <a:off x="2768261" y="2522515"/>
                <a:ext cx="596253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𝑘𝑗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0" name="矩形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261" y="2522515"/>
                <a:ext cx="596253" cy="391646"/>
              </a:xfrm>
              <a:prstGeom prst="rect">
                <a:avLst/>
              </a:prstGeom>
              <a:blipFill rotWithShape="0">
                <a:blip r:embed="rId18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圓角矩形 3"/>
          <p:cNvSpPr/>
          <p:nvPr/>
        </p:nvSpPr>
        <p:spPr>
          <a:xfrm>
            <a:off x="426720" y="1844040"/>
            <a:ext cx="2491740" cy="265106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5102759" y="2414780"/>
                <a:ext cx="2863284" cy="9583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altLang="zh-TW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altLang="zh-TW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759" y="2414780"/>
                <a:ext cx="2863284" cy="958339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9669036" y="1953779"/>
                <a:ext cx="1648528" cy="11530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altLang="zh-TW" i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9036" y="1953779"/>
                <a:ext cx="1648528" cy="1153073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9448879" y="3883395"/>
                <a:ext cx="2088841" cy="8324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1" i="1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1" i="1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1" i="1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b="1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879" y="3883395"/>
                <a:ext cx="2088841" cy="832407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5102759" y="3373119"/>
                <a:ext cx="3231719" cy="5554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b="1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TW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=1,2,3</m:t>
                    </m:r>
                  </m:oMath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759" y="3373119"/>
                <a:ext cx="3231719" cy="555473"/>
              </a:xfrm>
              <a:prstGeom prst="rect">
                <a:avLst/>
              </a:prstGeom>
              <a:blipFill rotWithShape="0">
                <a:blip r:embed="rId22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向右箭號 52"/>
          <p:cNvSpPr/>
          <p:nvPr/>
        </p:nvSpPr>
        <p:spPr>
          <a:xfrm>
            <a:off x="8519544" y="2926852"/>
            <a:ext cx="595991" cy="342938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4694297" y="5499408"/>
                <a:ext cx="1184427" cy="12497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</m:oMath>
                  </m:oMathPara>
                </a14:m>
                <a:endParaRPr lang="en-US" altLang="zh-TW" b="1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altLang="zh-TW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297" y="5499408"/>
                <a:ext cx="1184427" cy="1249701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9813800" y="3057848"/>
                <a:ext cx="1047594" cy="8255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TW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3800" y="3057848"/>
                <a:ext cx="1047594" cy="825547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肘形接點 21"/>
          <p:cNvCxnSpPr>
            <a:stCxn id="13" idx="2"/>
            <a:endCxn id="54" idx="0"/>
          </p:cNvCxnSpPr>
          <p:nvPr/>
        </p:nvCxnSpPr>
        <p:spPr>
          <a:xfrm rot="5400000">
            <a:off x="7498103" y="2504211"/>
            <a:ext cx="783606" cy="5206789"/>
          </a:xfrm>
          <a:prstGeom prst="bentConnector3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7082418" y="4702265"/>
            <a:ext cx="182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Activate function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64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Forward </a:t>
            </a:r>
            <a:r>
              <a:rPr lang="en-US" altLang="zh-TW" dirty="0" smtClean="0"/>
              <a:t>propagation</a:t>
            </a:r>
            <a:br>
              <a:rPr lang="en-US" altLang="zh-TW" dirty="0" smtClean="0"/>
            </a:br>
            <a:r>
              <a:rPr lang="zh-TW" altLang="en-US" sz="2800" dirty="0"/>
              <a:t>隱藏</a:t>
            </a:r>
            <a:r>
              <a:rPr lang="zh-TW" altLang="en-US" sz="2800" dirty="0" smtClean="0"/>
              <a:t>層→</a:t>
            </a:r>
            <a:r>
              <a:rPr lang="zh-TW" altLang="en-US" sz="2800" dirty="0"/>
              <a:t>輸出</a:t>
            </a:r>
            <a:r>
              <a:rPr lang="zh-TW" altLang="en-US" sz="2800" dirty="0" smtClean="0"/>
              <a:t>層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/>
              <p:cNvSpPr/>
              <p:nvPr/>
            </p:nvSpPr>
            <p:spPr>
              <a:xfrm>
                <a:off x="538843" y="2926852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橢圓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843" y="2926852"/>
                <a:ext cx="360000" cy="360000"/>
              </a:xfrm>
              <a:prstGeom prst="ellipse">
                <a:avLst/>
              </a:prstGeom>
              <a:blipFill rotWithShape="0">
                <a:blip r:embed="rId2"/>
                <a:stretch>
                  <a:fillRect l="-3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橢圓 7"/>
              <p:cNvSpPr/>
              <p:nvPr/>
            </p:nvSpPr>
            <p:spPr>
              <a:xfrm>
                <a:off x="538843" y="3620976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橢圓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843" y="3620976"/>
                <a:ext cx="360000" cy="360000"/>
              </a:xfrm>
              <a:prstGeom prst="ellipse">
                <a:avLst/>
              </a:prstGeom>
              <a:blipFill rotWithShape="0">
                <a:blip r:embed="rId3"/>
                <a:stretch>
                  <a:fillRect l="-3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橢圓 8"/>
              <p:cNvSpPr/>
              <p:nvPr/>
            </p:nvSpPr>
            <p:spPr>
              <a:xfrm>
                <a:off x="1681843" y="2566852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橢圓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843" y="2566852"/>
                <a:ext cx="360000" cy="360000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橢圓 9"/>
              <p:cNvSpPr/>
              <p:nvPr/>
            </p:nvSpPr>
            <p:spPr>
              <a:xfrm>
                <a:off x="1681843" y="3260976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橢圓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843" y="3260976"/>
                <a:ext cx="360000" cy="360000"/>
              </a:xfrm>
              <a:prstGeom prst="ellipse">
                <a:avLst/>
              </a:prstGeom>
              <a:blipFill rotWithShape="0">
                <a:blip r:embed="rId5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/>
              <p:cNvSpPr/>
              <p:nvPr/>
            </p:nvSpPr>
            <p:spPr>
              <a:xfrm>
                <a:off x="1681843" y="3955100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橢圓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843" y="3955100"/>
                <a:ext cx="360000" cy="360000"/>
              </a:xfrm>
              <a:prstGeom prst="ellipse">
                <a:avLst/>
              </a:prstGeom>
              <a:blipFill rotWithShape="0">
                <a:blip r:embed="rId6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橢圓 14"/>
              <p:cNvSpPr/>
              <p:nvPr/>
            </p:nvSpPr>
            <p:spPr>
              <a:xfrm>
                <a:off x="2354943" y="2566852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橢圓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943" y="2566852"/>
                <a:ext cx="360000" cy="360000"/>
              </a:xfrm>
              <a:prstGeom prst="ellipse">
                <a:avLst/>
              </a:prstGeom>
              <a:blipFill rotWithShape="0">
                <a:blip r:embed="rId7"/>
                <a:stretch>
                  <a:fillRect l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橢圓 15"/>
              <p:cNvSpPr/>
              <p:nvPr/>
            </p:nvSpPr>
            <p:spPr>
              <a:xfrm>
                <a:off x="2354943" y="3260976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橢圓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943" y="3260976"/>
                <a:ext cx="360000" cy="360000"/>
              </a:xfrm>
              <a:prstGeom prst="ellipse">
                <a:avLst/>
              </a:prstGeom>
              <a:blipFill rotWithShape="0">
                <a:blip r:embed="rId8"/>
                <a:stretch>
                  <a:fillRect l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橢圓 16"/>
              <p:cNvSpPr/>
              <p:nvPr/>
            </p:nvSpPr>
            <p:spPr>
              <a:xfrm>
                <a:off x="2354943" y="3955100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橢圓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943" y="3955100"/>
                <a:ext cx="360000" cy="360000"/>
              </a:xfrm>
              <a:prstGeom prst="ellipse">
                <a:avLst/>
              </a:prstGeom>
              <a:blipFill rotWithShape="0">
                <a:blip r:embed="rId9"/>
                <a:stretch>
                  <a:fillRect l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單箭頭接點 18"/>
          <p:cNvCxnSpPr>
            <a:stCxn id="7" idx="6"/>
            <a:endCxn id="9" idx="2"/>
          </p:cNvCxnSpPr>
          <p:nvPr/>
        </p:nvCxnSpPr>
        <p:spPr>
          <a:xfrm flipV="1">
            <a:off x="898843" y="2746852"/>
            <a:ext cx="78300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stCxn id="8" idx="6"/>
            <a:endCxn id="9" idx="2"/>
          </p:cNvCxnSpPr>
          <p:nvPr/>
        </p:nvCxnSpPr>
        <p:spPr>
          <a:xfrm flipV="1">
            <a:off x="898843" y="2746852"/>
            <a:ext cx="783000" cy="1054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stCxn id="7" idx="6"/>
            <a:endCxn id="10" idx="2"/>
          </p:cNvCxnSpPr>
          <p:nvPr/>
        </p:nvCxnSpPr>
        <p:spPr>
          <a:xfrm>
            <a:off x="898843" y="3106852"/>
            <a:ext cx="783000" cy="334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stCxn id="7" idx="6"/>
            <a:endCxn id="11" idx="2"/>
          </p:cNvCxnSpPr>
          <p:nvPr/>
        </p:nvCxnSpPr>
        <p:spPr>
          <a:xfrm>
            <a:off x="898843" y="3106852"/>
            <a:ext cx="783000" cy="1028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8" idx="6"/>
            <a:endCxn id="10" idx="2"/>
          </p:cNvCxnSpPr>
          <p:nvPr/>
        </p:nvCxnSpPr>
        <p:spPr>
          <a:xfrm flipV="1">
            <a:off x="898843" y="3440976"/>
            <a:ext cx="78300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stCxn id="8" idx="6"/>
            <a:endCxn id="11" idx="2"/>
          </p:cNvCxnSpPr>
          <p:nvPr/>
        </p:nvCxnSpPr>
        <p:spPr>
          <a:xfrm>
            <a:off x="898843" y="3800976"/>
            <a:ext cx="783000" cy="334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>
            <a:stCxn id="9" idx="6"/>
            <a:endCxn id="15" idx="2"/>
          </p:cNvCxnSpPr>
          <p:nvPr/>
        </p:nvCxnSpPr>
        <p:spPr>
          <a:xfrm>
            <a:off x="2041843" y="2746852"/>
            <a:ext cx="313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>
            <a:stCxn id="10" idx="6"/>
            <a:endCxn id="16" idx="2"/>
          </p:cNvCxnSpPr>
          <p:nvPr/>
        </p:nvCxnSpPr>
        <p:spPr>
          <a:xfrm>
            <a:off x="2041843" y="3440976"/>
            <a:ext cx="313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>
            <a:stCxn id="11" idx="6"/>
            <a:endCxn id="17" idx="2"/>
          </p:cNvCxnSpPr>
          <p:nvPr/>
        </p:nvCxnSpPr>
        <p:spPr>
          <a:xfrm>
            <a:off x="2041843" y="4135100"/>
            <a:ext cx="313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879062" y="2485124"/>
                <a:ext cx="5367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062" y="2485124"/>
                <a:ext cx="536750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1724578" y="4495100"/>
                <a:ext cx="1043683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=1,2</m:t>
                      </m:r>
                    </m:oMath>
                  </m:oMathPara>
                </a14:m>
                <a:endParaRPr lang="zh-TW" alt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1600" i="1" smtClean="0">
                          <a:latin typeface="Cambria Math" panose="02040503050406030204" pitchFamily="18" charset="0"/>
                        </a:rPr>
                        <m:t>=1,2,3</m:t>
                      </m:r>
                    </m:oMath>
                  </m:oMathPara>
                </a14:m>
                <a:endParaRPr lang="en-US" altLang="zh-TW" sz="16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600" b="0" i="0" smtClean="0"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=1,2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578" y="4495100"/>
                <a:ext cx="1043683" cy="830997"/>
              </a:xfrm>
              <a:prstGeom prst="rect">
                <a:avLst/>
              </a:prstGeom>
              <a:blipFill rotWithShape="0">
                <a:blip r:embed="rId11"/>
                <a:stretch>
                  <a:fillRect b="-29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/>
              <p:cNvSpPr/>
              <p:nvPr/>
            </p:nvSpPr>
            <p:spPr>
              <a:xfrm>
                <a:off x="1363068" y="2002768"/>
                <a:ext cx="161935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Activate function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矩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068" y="2002768"/>
                <a:ext cx="1619354" cy="584775"/>
              </a:xfrm>
              <a:prstGeom prst="rect">
                <a:avLst/>
              </a:prstGeom>
              <a:blipFill rotWithShape="0">
                <a:blip r:embed="rId12"/>
                <a:stretch>
                  <a:fillRect l="-2264" t="-3158" b="-73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橢圓 49"/>
              <p:cNvSpPr/>
              <p:nvPr/>
            </p:nvSpPr>
            <p:spPr>
              <a:xfrm>
                <a:off x="3326922" y="2931367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橢圓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922" y="2931367"/>
                <a:ext cx="360000" cy="360000"/>
              </a:xfrm>
              <a:prstGeom prst="ellipse">
                <a:avLst/>
              </a:prstGeom>
              <a:blipFill rotWithShape="0">
                <a:blip r:embed="rId13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橢圓 50"/>
              <p:cNvSpPr/>
              <p:nvPr/>
            </p:nvSpPr>
            <p:spPr>
              <a:xfrm>
                <a:off x="3326922" y="3625491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橢圓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922" y="3625491"/>
                <a:ext cx="360000" cy="360000"/>
              </a:xfrm>
              <a:prstGeom prst="ellipse">
                <a:avLst/>
              </a:prstGeom>
              <a:blipFill rotWithShape="0">
                <a:blip r:embed="rId14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直線單箭頭接點 51"/>
          <p:cNvCxnSpPr>
            <a:stCxn id="15" idx="6"/>
            <a:endCxn id="50" idx="2"/>
          </p:cNvCxnSpPr>
          <p:nvPr/>
        </p:nvCxnSpPr>
        <p:spPr>
          <a:xfrm>
            <a:off x="2714943" y="2746852"/>
            <a:ext cx="611979" cy="36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stCxn id="16" idx="6"/>
            <a:endCxn id="50" idx="2"/>
          </p:cNvCxnSpPr>
          <p:nvPr/>
        </p:nvCxnSpPr>
        <p:spPr>
          <a:xfrm flipV="1">
            <a:off x="2714943" y="3111367"/>
            <a:ext cx="611979" cy="329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>
            <a:stCxn id="17" idx="6"/>
            <a:endCxn id="50" idx="2"/>
          </p:cNvCxnSpPr>
          <p:nvPr/>
        </p:nvCxnSpPr>
        <p:spPr>
          <a:xfrm flipV="1">
            <a:off x="2714943" y="3111367"/>
            <a:ext cx="611979" cy="1023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>
            <a:stCxn id="15" idx="6"/>
            <a:endCxn id="51" idx="2"/>
          </p:cNvCxnSpPr>
          <p:nvPr/>
        </p:nvCxnSpPr>
        <p:spPr>
          <a:xfrm>
            <a:off x="2714943" y="2746852"/>
            <a:ext cx="611979" cy="1058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線單箭頭接點 64"/>
          <p:cNvCxnSpPr>
            <a:stCxn id="16" idx="6"/>
            <a:endCxn id="51" idx="2"/>
          </p:cNvCxnSpPr>
          <p:nvPr/>
        </p:nvCxnSpPr>
        <p:spPr>
          <a:xfrm>
            <a:off x="2714943" y="3440976"/>
            <a:ext cx="611979" cy="36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>
            <a:stCxn id="17" idx="6"/>
            <a:endCxn id="51" idx="2"/>
          </p:cNvCxnSpPr>
          <p:nvPr/>
        </p:nvCxnSpPr>
        <p:spPr>
          <a:xfrm flipV="1">
            <a:off x="2714943" y="3805491"/>
            <a:ext cx="611979" cy="329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橢圓 70"/>
              <p:cNvSpPr/>
              <p:nvPr/>
            </p:nvSpPr>
            <p:spPr>
              <a:xfrm>
                <a:off x="3997482" y="2926852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橢圓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482" y="2926852"/>
                <a:ext cx="360000" cy="360000"/>
              </a:xfrm>
              <a:prstGeom prst="ellipse">
                <a:avLst/>
              </a:prstGeom>
              <a:blipFill rotWithShape="0">
                <a:blip r:embed="rId15"/>
                <a:stretch>
                  <a:fillRect l="-9836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橢圓 71"/>
              <p:cNvSpPr/>
              <p:nvPr/>
            </p:nvSpPr>
            <p:spPr>
              <a:xfrm>
                <a:off x="3997482" y="3620976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橢圓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482" y="3620976"/>
                <a:ext cx="360000" cy="360000"/>
              </a:xfrm>
              <a:prstGeom prst="ellipse">
                <a:avLst/>
              </a:prstGeom>
              <a:blipFill rotWithShape="0">
                <a:blip r:embed="rId16"/>
                <a:stretch>
                  <a:fillRect l="-11475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直線單箭頭接點 72"/>
          <p:cNvCxnSpPr>
            <a:stCxn id="50" idx="6"/>
            <a:endCxn id="71" idx="2"/>
          </p:cNvCxnSpPr>
          <p:nvPr/>
        </p:nvCxnSpPr>
        <p:spPr>
          <a:xfrm flipV="1">
            <a:off x="3686922" y="3106852"/>
            <a:ext cx="310560" cy="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>
            <a:stCxn id="51" idx="6"/>
            <a:endCxn id="72" idx="2"/>
          </p:cNvCxnSpPr>
          <p:nvPr/>
        </p:nvCxnSpPr>
        <p:spPr>
          <a:xfrm flipV="1">
            <a:off x="3686922" y="3800976"/>
            <a:ext cx="310560" cy="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/>
              <p:cNvSpPr/>
              <p:nvPr/>
            </p:nvSpPr>
            <p:spPr>
              <a:xfrm>
                <a:off x="3074943" y="2326933"/>
                <a:ext cx="161935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Activate function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9" name="矩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943" y="2326933"/>
                <a:ext cx="1619354" cy="584775"/>
              </a:xfrm>
              <a:prstGeom prst="rect">
                <a:avLst/>
              </a:prstGeom>
              <a:blipFill rotWithShape="0">
                <a:blip r:embed="rId17"/>
                <a:stretch>
                  <a:fillRect l="-1880" t="-3125"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/>
              <p:cNvSpPr/>
              <p:nvPr/>
            </p:nvSpPr>
            <p:spPr>
              <a:xfrm>
                <a:off x="2768261" y="2522515"/>
                <a:ext cx="596253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𝑘𝑗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0" name="矩形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261" y="2522515"/>
                <a:ext cx="596253" cy="391646"/>
              </a:xfrm>
              <a:prstGeom prst="rect">
                <a:avLst/>
              </a:prstGeom>
              <a:blipFill rotWithShape="0">
                <a:blip r:embed="rId18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圓角矩形 3"/>
          <p:cNvSpPr/>
          <p:nvPr/>
        </p:nvSpPr>
        <p:spPr>
          <a:xfrm>
            <a:off x="2238381" y="2326933"/>
            <a:ext cx="2491740" cy="206980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4989700" y="2427918"/>
                <a:ext cx="3982116" cy="6535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altLang="zh-TW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altLang="zh-TW" dirty="0" smtClean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700" y="2427918"/>
                <a:ext cx="3982116" cy="653512"/>
              </a:xfrm>
              <a:prstGeom prst="rect">
                <a:avLst/>
              </a:prstGeom>
              <a:blipFill rotWithShape="0">
                <a:blip r:embed="rId19"/>
                <a:stretch>
                  <a:fillRect b="-9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9890002" y="2236342"/>
                <a:ext cx="1099916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002" y="2236342"/>
                <a:ext cx="1099916" cy="37427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9599506" y="3234923"/>
                <a:ext cx="1680908" cy="11321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b="1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9506" y="3234923"/>
                <a:ext cx="1680908" cy="1132105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5085287" y="3254194"/>
                <a:ext cx="2149756" cy="8551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=1,2</m:t>
                      </m:r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287" y="3254194"/>
                <a:ext cx="2149756" cy="855106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向右箭號 52"/>
          <p:cNvSpPr/>
          <p:nvPr/>
        </p:nvSpPr>
        <p:spPr>
          <a:xfrm>
            <a:off x="8859325" y="2982756"/>
            <a:ext cx="595991" cy="342938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4823579" y="4973628"/>
                <a:ext cx="1184940" cy="8324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</m:oMath>
                  </m:oMathPara>
                </a14:m>
                <a:endParaRPr lang="en-US" altLang="zh-TW" b="1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TW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579" y="4973628"/>
                <a:ext cx="1184940" cy="832472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9864970" y="2573331"/>
                <a:ext cx="1040092" cy="5516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zh-TW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4970" y="2573331"/>
                <a:ext cx="1040092" cy="551626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肘形接點 21"/>
          <p:cNvCxnSpPr>
            <a:stCxn id="13" idx="2"/>
            <a:endCxn id="54" idx="0"/>
          </p:cNvCxnSpPr>
          <p:nvPr/>
        </p:nvCxnSpPr>
        <p:spPr>
          <a:xfrm rot="5400000">
            <a:off x="7624705" y="2158373"/>
            <a:ext cx="606600" cy="5023911"/>
          </a:xfrm>
          <a:prstGeom prst="bentConnector3">
            <a:avLst>
              <a:gd name="adj1" fmla="val 50000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7094584" y="4156592"/>
            <a:ext cx="182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Activate function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715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Forward </a:t>
            </a:r>
            <a:r>
              <a:rPr lang="en-US" altLang="zh-TW" dirty="0" smtClean="0"/>
              <a:t>propagation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/>
              <p:cNvSpPr/>
              <p:nvPr/>
            </p:nvSpPr>
            <p:spPr>
              <a:xfrm>
                <a:off x="538843" y="2926852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橢圓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843" y="2926852"/>
                <a:ext cx="360000" cy="360000"/>
              </a:xfrm>
              <a:prstGeom prst="ellipse">
                <a:avLst/>
              </a:prstGeom>
              <a:blipFill rotWithShape="0">
                <a:blip r:embed="rId2"/>
                <a:stretch>
                  <a:fillRect l="-3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橢圓 7"/>
              <p:cNvSpPr/>
              <p:nvPr/>
            </p:nvSpPr>
            <p:spPr>
              <a:xfrm>
                <a:off x="538843" y="3620976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橢圓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843" y="3620976"/>
                <a:ext cx="360000" cy="360000"/>
              </a:xfrm>
              <a:prstGeom prst="ellipse">
                <a:avLst/>
              </a:prstGeom>
              <a:blipFill rotWithShape="0">
                <a:blip r:embed="rId3"/>
                <a:stretch>
                  <a:fillRect l="-3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橢圓 8"/>
              <p:cNvSpPr/>
              <p:nvPr/>
            </p:nvSpPr>
            <p:spPr>
              <a:xfrm>
                <a:off x="1681843" y="2566852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橢圓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843" y="2566852"/>
                <a:ext cx="360000" cy="360000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橢圓 9"/>
              <p:cNvSpPr/>
              <p:nvPr/>
            </p:nvSpPr>
            <p:spPr>
              <a:xfrm>
                <a:off x="1681843" y="3260976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橢圓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843" y="3260976"/>
                <a:ext cx="360000" cy="360000"/>
              </a:xfrm>
              <a:prstGeom prst="ellipse">
                <a:avLst/>
              </a:prstGeom>
              <a:blipFill rotWithShape="0">
                <a:blip r:embed="rId5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/>
              <p:cNvSpPr/>
              <p:nvPr/>
            </p:nvSpPr>
            <p:spPr>
              <a:xfrm>
                <a:off x="1681843" y="3955100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橢圓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843" y="3955100"/>
                <a:ext cx="360000" cy="360000"/>
              </a:xfrm>
              <a:prstGeom prst="ellipse">
                <a:avLst/>
              </a:prstGeom>
              <a:blipFill rotWithShape="0">
                <a:blip r:embed="rId6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橢圓 14"/>
              <p:cNvSpPr/>
              <p:nvPr/>
            </p:nvSpPr>
            <p:spPr>
              <a:xfrm>
                <a:off x="2354943" y="2566852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橢圓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943" y="2566852"/>
                <a:ext cx="360000" cy="360000"/>
              </a:xfrm>
              <a:prstGeom prst="ellipse">
                <a:avLst/>
              </a:prstGeom>
              <a:blipFill rotWithShape="0">
                <a:blip r:embed="rId7"/>
                <a:stretch>
                  <a:fillRect l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橢圓 15"/>
              <p:cNvSpPr/>
              <p:nvPr/>
            </p:nvSpPr>
            <p:spPr>
              <a:xfrm>
                <a:off x="2354943" y="3260976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橢圓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943" y="3260976"/>
                <a:ext cx="360000" cy="360000"/>
              </a:xfrm>
              <a:prstGeom prst="ellipse">
                <a:avLst/>
              </a:prstGeom>
              <a:blipFill rotWithShape="0">
                <a:blip r:embed="rId8"/>
                <a:stretch>
                  <a:fillRect l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橢圓 16"/>
              <p:cNvSpPr/>
              <p:nvPr/>
            </p:nvSpPr>
            <p:spPr>
              <a:xfrm>
                <a:off x="2354943" y="3955100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橢圓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943" y="3955100"/>
                <a:ext cx="360000" cy="360000"/>
              </a:xfrm>
              <a:prstGeom prst="ellipse">
                <a:avLst/>
              </a:prstGeom>
              <a:blipFill rotWithShape="0">
                <a:blip r:embed="rId9"/>
                <a:stretch>
                  <a:fillRect l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單箭頭接點 18"/>
          <p:cNvCxnSpPr>
            <a:stCxn id="7" idx="6"/>
            <a:endCxn id="9" idx="2"/>
          </p:cNvCxnSpPr>
          <p:nvPr/>
        </p:nvCxnSpPr>
        <p:spPr>
          <a:xfrm flipV="1">
            <a:off x="898843" y="2746852"/>
            <a:ext cx="78300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stCxn id="8" idx="6"/>
            <a:endCxn id="9" idx="2"/>
          </p:cNvCxnSpPr>
          <p:nvPr/>
        </p:nvCxnSpPr>
        <p:spPr>
          <a:xfrm flipV="1">
            <a:off x="898843" y="2746852"/>
            <a:ext cx="783000" cy="1054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stCxn id="7" idx="6"/>
            <a:endCxn id="10" idx="2"/>
          </p:cNvCxnSpPr>
          <p:nvPr/>
        </p:nvCxnSpPr>
        <p:spPr>
          <a:xfrm>
            <a:off x="898843" y="3106852"/>
            <a:ext cx="783000" cy="334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stCxn id="7" idx="6"/>
            <a:endCxn id="11" idx="2"/>
          </p:cNvCxnSpPr>
          <p:nvPr/>
        </p:nvCxnSpPr>
        <p:spPr>
          <a:xfrm>
            <a:off x="898843" y="3106852"/>
            <a:ext cx="783000" cy="1028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8" idx="6"/>
            <a:endCxn id="10" idx="2"/>
          </p:cNvCxnSpPr>
          <p:nvPr/>
        </p:nvCxnSpPr>
        <p:spPr>
          <a:xfrm flipV="1">
            <a:off x="898843" y="3440976"/>
            <a:ext cx="78300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stCxn id="8" idx="6"/>
            <a:endCxn id="11" idx="2"/>
          </p:cNvCxnSpPr>
          <p:nvPr/>
        </p:nvCxnSpPr>
        <p:spPr>
          <a:xfrm>
            <a:off x="898843" y="3800976"/>
            <a:ext cx="783000" cy="334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>
            <a:stCxn id="9" idx="6"/>
            <a:endCxn id="15" idx="2"/>
          </p:cNvCxnSpPr>
          <p:nvPr/>
        </p:nvCxnSpPr>
        <p:spPr>
          <a:xfrm>
            <a:off x="2041843" y="2746852"/>
            <a:ext cx="313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>
            <a:stCxn id="10" idx="6"/>
            <a:endCxn id="16" idx="2"/>
          </p:cNvCxnSpPr>
          <p:nvPr/>
        </p:nvCxnSpPr>
        <p:spPr>
          <a:xfrm>
            <a:off x="2041843" y="3440976"/>
            <a:ext cx="313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>
            <a:stCxn id="11" idx="6"/>
            <a:endCxn id="17" idx="2"/>
          </p:cNvCxnSpPr>
          <p:nvPr/>
        </p:nvCxnSpPr>
        <p:spPr>
          <a:xfrm>
            <a:off x="2041843" y="4135100"/>
            <a:ext cx="313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879062" y="2485124"/>
                <a:ext cx="5367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062" y="2485124"/>
                <a:ext cx="536750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1724578" y="4495100"/>
                <a:ext cx="1043683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=1,2</m:t>
                      </m:r>
                    </m:oMath>
                  </m:oMathPara>
                </a14:m>
                <a:endParaRPr lang="zh-TW" alt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1600" i="1" smtClean="0">
                          <a:latin typeface="Cambria Math" panose="02040503050406030204" pitchFamily="18" charset="0"/>
                        </a:rPr>
                        <m:t>=1,2,3</m:t>
                      </m:r>
                    </m:oMath>
                  </m:oMathPara>
                </a14:m>
                <a:endParaRPr lang="en-US" altLang="zh-TW" sz="16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600" b="0" i="0" smtClean="0"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=1,2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578" y="4495100"/>
                <a:ext cx="1043683" cy="830997"/>
              </a:xfrm>
              <a:prstGeom prst="rect">
                <a:avLst/>
              </a:prstGeom>
              <a:blipFill rotWithShape="0">
                <a:blip r:embed="rId11"/>
                <a:stretch>
                  <a:fillRect b="-29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/>
              <p:cNvSpPr/>
              <p:nvPr/>
            </p:nvSpPr>
            <p:spPr>
              <a:xfrm>
                <a:off x="1363068" y="2002768"/>
                <a:ext cx="161935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Activate function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矩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068" y="2002768"/>
                <a:ext cx="1619354" cy="584775"/>
              </a:xfrm>
              <a:prstGeom prst="rect">
                <a:avLst/>
              </a:prstGeom>
              <a:blipFill rotWithShape="0">
                <a:blip r:embed="rId12"/>
                <a:stretch>
                  <a:fillRect l="-2264" t="-3158" b="-73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橢圓 49"/>
              <p:cNvSpPr/>
              <p:nvPr/>
            </p:nvSpPr>
            <p:spPr>
              <a:xfrm>
                <a:off x="3326922" y="2931367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橢圓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922" y="2931367"/>
                <a:ext cx="360000" cy="360000"/>
              </a:xfrm>
              <a:prstGeom prst="ellipse">
                <a:avLst/>
              </a:prstGeom>
              <a:blipFill rotWithShape="0">
                <a:blip r:embed="rId13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橢圓 50"/>
              <p:cNvSpPr/>
              <p:nvPr/>
            </p:nvSpPr>
            <p:spPr>
              <a:xfrm>
                <a:off x="3326922" y="3625491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橢圓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922" y="3625491"/>
                <a:ext cx="360000" cy="360000"/>
              </a:xfrm>
              <a:prstGeom prst="ellipse">
                <a:avLst/>
              </a:prstGeom>
              <a:blipFill rotWithShape="0">
                <a:blip r:embed="rId14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直線單箭頭接點 51"/>
          <p:cNvCxnSpPr>
            <a:stCxn id="15" idx="6"/>
            <a:endCxn id="50" idx="2"/>
          </p:cNvCxnSpPr>
          <p:nvPr/>
        </p:nvCxnSpPr>
        <p:spPr>
          <a:xfrm>
            <a:off x="2714943" y="2746852"/>
            <a:ext cx="611979" cy="36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stCxn id="16" idx="6"/>
            <a:endCxn id="50" idx="2"/>
          </p:cNvCxnSpPr>
          <p:nvPr/>
        </p:nvCxnSpPr>
        <p:spPr>
          <a:xfrm flipV="1">
            <a:off x="2714943" y="3111367"/>
            <a:ext cx="611979" cy="329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>
            <a:stCxn id="17" idx="6"/>
            <a:endCxn id="50" idx="2"/>
          </p:cNvCxnSpPr>
          <p:nvPr/>
        </p:nvCxnSpPr>
        <p:spPr>
          <a:xfrm flipV="1">
            <a:off x="2714943" y="3111367"/>
            <a:ext cx="611979" cy="1023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>
            <a:stCxn id="15" idx="6"/>
            <a:endCxn id="51" idx="2"/>
          </p:cNvCxnSpPr>
          <p:nvPr/>
        </p:nvCxnSpPr>
        <p:spPr>
          <a:xfrm>
            <a:off x="2714943" y="2746852"/>
            <a:ext cx="611979" cy="1058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線單箭頭接點 64"/>
          <p:cNvCxnSpPr>
            <a:stCxn id="16" idx="6"/>
            <a:endCxn id="51" idx="2"/>
          </p:cNvCxnSpPr>
          <p:nvPr/>
        </p:nvCxnSpPr>
        <p:spPr>
          <a:xfrm>
            <a:off x="2714943" y="3440976"/>
            <a:ext cx="611979" cy="36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>
            <a:stCxn id="17" idx="6"/>
            <a:endCxn id="51" idx="2"/>
          </p:cNvCxnSpPr>
          <p:nvPr/>
        </p:nvCxnSpPr>
        <p:spPr>
          <a:xfrm flipV="1">
            <a:off x="2714943" y="3805491"/>
            <a:ext cx="611979" cy="329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橢圓 70"/>
              <p:cNvSpPr/>
              <p:nvPr/>
            </p:nvSpPr>
            <p:spPr>
              <a:xfrm>
                <a:off x="3997482" y="2926852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橢圓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482" y="2926852"/>
                <a:ext cx="360000" cy="360000"/>
              </a:xfrm>
              <a:prstGeom prst="ellipse">
                <a:avLst/>
              </a:prstGeom>
              <a:blipFill rotWithShape="0">
                <a:blip r:embed="rId15"/>
                <a:stretch>
                  <a:fillRect l="-9836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橢圓 71"/>
              <p:cNvSpPr/>
              <p:nvPr/>
            </p:nvSpPr>
            <p:spPr>
              <a:xfrm>
                <a:off x="3997482" y="3620976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橢圓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482" y="3620976"/>
                <a:ext cx="360000" cy="360000"/>
              </a:xfrm>
              <a:prstGeom prst="ellipse">
                <a:avLst/>
              </a:prstGeom>
              <a:blipFill rotWithShape="0">
                <a:blip r:embed="rId16"/>
                <a:stretch>
                  <a:fillRect l="-11475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直線單箭頭接點 72"/>
          <p:cNvCxnSpPr>
            <a:stCxn id="50" idx="6"/>
            <a:endCxn id="71" idx="2"/>
          </p:cNvCxnSpPr>
          <p:nvPr/>
        </p:nvCxnSpPr>
        <p:spPr>
          <a:xfrm flipV="1">
            <a:off x="3686922" y="3106852"/>
            <a:ext cx="310560" cy="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>
            <a:stCxn id="51" idx="6"/>
            <a:endCxn id="72" idx="2"/>
          </p:cNvCxnSpPr>
          <p:nvPr/>
        </p:nvCxnSpPr>
        <p:spPr>
          <a:xfrm flipV="1">
            <a:off x="3686922" y="3800976"/>
            <a:ext cx="310560" cy="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/>
              <p:cNvSpPr/>
              <p:nvPr/>
            </p:nvSpPr>
            <p:spPr>
              <a:xfrm>
                <a:off x="3074943" y="2326933"/>
                <a:ext cx="161935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Activate function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9" name="矩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943" y="2326933"/>
                <a:ext cx="1619354" cy="584775"/>
              </a:xfrm>
              <a:prstGeom prst="rect">
                <a:avLst/>
              </a:prstGeom>
              <a:blipFill rotWithShape="0">
                <a:blip r:embed="rId17"/>
                <a:stretch>
                  <a:fillRect l="-1880" t="-3125"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/>
              <p:cNvSpPr/>
              <p:nvPr/>
            </p:nvSpPr>
            <p:spPr>
              <a:xfrm>
                <a:off x="2768261" y="2522515"/>
                <a:ext cx="596253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𝑘𝑗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0" name="矩形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261" y="2522515"/>
                <a:ext cx="596253" cy="391646"/>
              </a:xfrm>
              <a:prstGeom prst="rect">
                <a:avLst/>
              </a:prstGeom>
              <a:blipFill rotWithShape="0">
                <a:blip r:embed="rId18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9100941" y="3061904"/>
                <a:ext cx="1184940" cy="651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altLang="zh-TW" b="1" i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</m:oMath>
                  </m:oMathPara>
                </a14:m>
                <a:endParaRPr lang="en-US" altLang="zh-TW" b="1" dirty="0" smtClean="0"/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0941" y="3061904"/>
                <a:ext cx="1184940" cy="651269"/>
              </a:xfrm>
              <a:prstGeom prst="rect">
                <a:avLst/>
              </a:prstGeom>
              <a:blipFill rotWithShape="0">
                <a:blip r:embed="rId19"/>
                <a:stretch>
                  <a:fillRect b="-74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6503646" y="3052948"/>
                <a:ext cx="1184427" cy="651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altLang="zh-TW" b="1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646" y="3052948"/>
                <a:ext cx="1184427" cy="651269"/>
              </a:xfrm>
              <a:prstGeom prst="rect">
                <a:avLst/>
              </a:prstGeom>
              <a:blipFill rotWithShape="0">
                <a:blip r:embed="rId20"/>
                <a:stretch>
                  <a:fillRect b="-65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8804385" y="2610019"/>
            <a:ext cx="1778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隱藏層→輸出層</a:t>
            </a:r>
          </a:p>
        </p:txBody>
      </p:sp>
      <p:sp>
        <p:nvSpPr>
          <p:cNvPr id="5" name="矩形 4"/>
          <p:cNvSpPr/>
          <p:nvPr/>
        </p:nvSpPr>
        <p:spPr>
          <a:xfrm>
            <a:off x="6206835" y="2610019"/>
            <a:ext cx="1778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輸入層→隱藏層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227223" y="5099338"/>
                <a:ext cx="23247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000" dirty="0" smtClean="0"/>
                  <a:t>參數為</a:t>
                </a:r>
                <a14:m>
                  <m:oMath xmlns:m="http://schemas.openxmlformats.org/officeDocument/2006/math">
                    <m:r>
                      <a:rPr lang="en-US" altLang="zh-TW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zh-TW" altLang="en-US" sz="2000" dirty="0" smtClean="0"/>
                  <a:t>和</a:t>
                </a:r>
                <a14:m>
                  <m:oMath xmlns:m="http://schemas.openxmlformats.org/officeDocument/2006/math">
                    <m:r>
                      <a:rPr lang="en-US" altLang="zh-TW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TW" altLang="en-US" sz="2000" dirty="0" smtClean="0"/>
                  <a:t>。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223" y="5099338"/>
                <a:ext cx="2324793" cy="400110"/>
              </a:xfrm>
              <a:prstGeom prst="rect">
                <a:avLst/>
              </a:prstGeom>
              <a:blipFill rotWithShape="0">
                <a:blip r:embed="rId21"/>
                <a:stretch>
                  <a:fillRect t="-10769" b="-261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向右箭號 56"/>
          <p:cNvSpPr/>
          <p:nvPr/>
        </p:nvSpPr>
        <p:spPr>
          <a:xfrm>
            <a:off x="5175090" y="3207113"/>
            <a:ext cx="595991" cy="342938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7288261" y="4574527"/>
                <a:ext cx="2202719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m:rPr>
                              <m:nor/>
                            </m:rPr>
                            <a:rPr lang="en-US" altLang="zh-TW" b="1" dirty="0"/>
                            <m:t>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altLang="zh-TW" b="1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61" y="4574527"/>
                <a:ext cx="2202719" cy="404983"/>
              </a:xfrm>
              <a:prstGeom prst="rect">
                <a:avLst/>
              </a:prstGeom>
              <a:blipFill rotWithShape="0">
                <a:blip r:embed="rId22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字方塊 22"/>
          <p:cNvSpPr txBox="1"/>
          <p:nvPr/>
        </p:nvSpPr>
        <p:spPr>
          <a:xfrm rot="5400000">
            <a:off x="8275320" y="3980976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=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514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1" grpId="0"/>
      <p:bldP spid="2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Back-propagation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橢圓 3"/>
              <p:cNvSpPr/>
              <p:nvPr/>
            </p:nvSpPr>
            <p:spPr>
              <a:xfrm>
                <a:off x="317863" y="3018292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橢圓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63" y="3018292"/>
                <a:ext cx="360000" cy="360000"/>
              </a:xfrm>
              <a:prstGeom prst="ellipse">
                <a:avLst/>
              </a:prstGeom>
              <a:blipFill rotWithShape="0">
                <a:blip r:embed="rId2"/>
                <a:stretch>
                  <a:fillRect l="-3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橢圓 4"/>
              <p:cNvSpPr/>
              <p:nvPr/>
            </p:nvSpPr>
            <p:spPr>
              <a:xfrm>
                <a:off x="317863" y="3712416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橢圓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63" y="3712416"/>
                <a:ext cx="360000" cy="360000"/>
              </a:xfrm>
              <a:prstGeom prst="ellipse">
                <a:avLst/>
              </a:prstGeom>
              <a:blipFill rotWithShape="0">
                <a:blip r:embed="rId3"/>
                <a:stretch>
                  <a:fillRect l="-3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橢圓 5"/>
              <p:cNvSpPr/>
              <p:nvPr/>
            </p:nvSpPr>
            <p:spPr>
              <a:xfrm>
                <a:off x="1460863" y="2658292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橢圓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863" y="2658292"/>
                <a:ext cx="360000" cy="360000"/>
              </a:xfrm>
              <a:prstGeom prst="ellipse">
                <a:avLst/>
              </a:prstGeom>
              <a:blipFill rotWithShape="0">
                <a:blip r:embed="rId4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/>
              <p:cNvSpPr/>
              <p:nvPr/>
            </p:nvSpPr>
            <p:spPr>
              <a:xfrm>
                <a:off x="1460863" y="3352416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橢圓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863" y="3352416"/>
                <a:ext cx="360000" cy="360000"/>
              </a:xfrm>
              <a:prstGeom prst="ellipse">
                <a:avLst/>
              </a:prstGeom>
              <a:blipFill rotWithShape="0">
                <a:blip r:embed="rId5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橢圓 7"/>
              <p:cNvSpPr/>
              <p:nvPr/>
            </p:nvSpPr>
            <p:spPr>
              <a:xfrm>
                <a:off x="1460863" y="4046540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橢圓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863" y="4046540"/>
                <a:ext cx="360000" cy="360000"/>
              </a:xfrm>
              <a:prstGeom prst="ellipse">
                <a:avLst/>
              </a:prstGeom>
              <a:blipFill rotWithShape="0">
                <a:blip r:embed="rId6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橢圓 8"/>
              <p:cNvSpPr/>
              <p:nvPr/>
            </p:nvSpPr>
            <p:spPr>
              <a:xfrm>
                <a:off x="2133963" y="2658292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橢圓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963" y="2658292"/>
                <a:ext cx="360000" cy="360000"/>
              </a:xfrm>
              <a:prstGeom prst="ellipse">
                <a:avLst/>
              </a:prstGeom>
              <a:blipFill rotWithShape="0">
                <a:blip r:embed="rId7"/>
                <a:stretch>
                  <a:fillRect l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橢圓 9"/>
              <p:cNvSpPr/>
              <p:nvPr/>
            </p:nvSpPr>
            <p:spPr>
              <a:xfrm>
                <a:off x="2133963" y="3352416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橢圓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963" y="3352416"/>
                <a:ext cx="360000" cy="360000"/>
              </a:xfrm>
              <a:prstGeom prst="ellipse">
                <a:avLst/>
              </a:prstGeom>
              <a:blipFill rotWithShape="0">
                <a:blip r:embed="rId8"/>
                <a:stretch>
                  <a:fillRect l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/>
              <p:cNvSpPr/>
              <p:nvPr/>
            </p:nvSpPr>
            <p:spPr>
              <a:xfrm>
                <a:off x="2133963" y="4046540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橢圓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963" y="4046540"/>
                <a:ext cx="360000" cy="360000"/>
              </a:xfrm>
              <a:prstGeom prst="ellipse">
                <a:avLst/>
              </a:prstGeom>
              <a:blipFill rotWithShape="0">
                <a:blip r:embed="rId9"/>
                <a:stretch>
                  <a:fillRect l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單箭頭接點 11"/>
          <p:cNvCxnSpPr>
            <a:stCxn id="4" idx="6"/>
            <a:endCxn id="6" idx="2"/>
          </p:cNvCxnSpPr>
          <p:nvPr/>
        </p:nvCxnSpPr>
        <p:spPr>
          <a:xfrm flipV="1">
            <a:off x="677863" y="2838292"/>
            <a:ext cx="78300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5" idx="6"/>
            <a:endCxn id="6" idx="2"/>
          </p:cNvCxnSpPr>
          <p:nvPr/>
        </p:nvCxnSpPr>
        <p:spPr>
          <a:xfrm flipV="1">
            <a:off x="677863" y="2838292"/>
            <a:ext cx="783000" cy="1054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stCxn id="4" idx="6"/>
            <a:endCxn id="7" idx="2"/>
          </p:cNvCxnSpPr>
          <p:nvPr/>
        </p:nvCxnSpPr>
        <p:spPr>
          <a:xfrm>
            <a:off x="677863" y="3198292"/>
            <a:ext cx="783000" cy="334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4" idx="6"/>
            <a:endCxn id="8" idx="2"/>
          </p:cNvCxnSpPr>
          <p:nvPr/>
        </p:nvCxnSpPr>
        <p:spPr>
          <a:xfrm>
            <a:off x="677863" y="3198292"/>
            <a:ext cx="783000" cy="1028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stCxn id="5" idx="6"/>
            <a:endCxn id="7" idx="2"/>
          </p:cNvCxnSpPr>
          <p:nvPr/>
        </p:nvCxnSpPr>
        <p:spPr>
          <a:xfrm flipV="1">
            <a:off x="677863" y="3532416"/>
            <a:ext cx="78300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5" idx="6"/>
            <a:endCxn id="8" idx="2"/>
          </p:cNvCxnSpPr>
          <p:nvPr/>
        </p:nvCxnSpPr>
        <p:spPr>
          <a:xfrm>
            <a:off x="677863" y="3892416"/>
            <a:ext cx="783000" cy="334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6" idx="6"/>
            <a:endCxn id="9" idx="2"/>
          </p:cNvCxnSpPr>
          <p:nvPr/>
        </p:nvCxnSpPr>
        <p:spPr>
          <a:xfrm>
            <a:off x="1820863" y="2838292"/>
            <a:ext cx="313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7" idx="6"/>
            <a:endCxn id="10" idx="2"/>
          </p:cNvCxnSpPr>
          <p:nvPr/>
        </p:nvCxnSpPr>
        <p:spPr>
          <a:xfrm>
            <a:off x="1820863" y="3532416"/>
            <a:ext cx="313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stCxn id="8" idx="6"/>
            <a:endCxn id="11" idx="2"/>
          </p:cNvCxnSpPr>
          <p:nvPr/>
        </p:nvCxnSpPr>
        <p:spPr>
          <a:xfrm>
            <a:off x="1820863" y="4226540"/>
            <a:ext cx="313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658082" y="2576564"/>
                <a:ext cx="5367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82" y="2576564"/>
                <a:ext cx="536750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1142088" y="2094208"/>
                <a:ext cx="161935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Activate function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088" y="2094208"/>
                <a:ext cx="1619354" cy="584775"/>
              </a:xfrm>
              <a:prstGeom prst="rect">
                <a:avLst/>
              </a:prstGeom>
              <a:blipFill rotWithShape="0">
                <a:blip r:embed="rId11"/>
                <a:stretch>
                  <a:fillRect l="-1880" t="-3158" b="-73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橢圓 23"/>
              <p:cNvSpPr/>
              <p:nvPr/>
            </p:nvSpPr>
            <p:spPr>
              <a:xfrm>
                <a:off x="3105942" y="3022807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橢圓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942" y="3022807"/>
                <a:ext cx="360000" cy="360000"/>
              </a:xfrm>
              <a:prstGeom prst="ellipse">
                <a:avLst/>
              </a:prstGeom>
              <a:blipFill rotWithShape="0">
                <a:blip r:embed="rId12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橢圓 24"/>
              <p:cNvSpPr/>
              <p:nvPr/>
            </p:nvSpPr>
            <p:spPr>
              <a:xfrm>
                <a:off x="3105942" y="3716931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橢圓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942" y="3716931"/>
                <a:ext cx="360000" cy="360000"/>
              </a:xfrm>
              <a:prstGeom prst="ellipse">
                <a:avLst/>
              </a:prstGeom>
              <a:blipFill rotWithShape="0">
                <a:blip r:embed="rId13"/>
                <a:stretch>
                  <a:fillRect l="-3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線單箭頭接點 25"/>
          <p:cNvCxnSpPr>
            <a:stCxn id="9" idx="6"/>
            <a:endCxn id="24" idx="2"/>
          </p:cNvCxnSpPr>
          <p:nvPr/>
        </p:nvCxnSpPr>
        <p:spPr>
          <a:xfrm>
            <a:off x="2493963" y="2838292"/>
            <a:ext cx="611979" cy="36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stCxn id="10" idx="6"/>
            <a:endCxn id="24" idx="2"/>
          </p:cNvCxnSpPr>
          <p:nvPr/>
        </p:nvCxnSpPr>
        <p:spPr>
          <a:xfrm flipV="1">
            <a:off x="2493963" y="3202807"/>
            <a:ext cx="611979" cy="329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11" idx="6"/>
            <a:endCxn id="24" idx="2"/>
          </p:cNvCxnSpPr>
          <p:nvPr/>
        </p:nvCxnSpPr>
        <p:spPr>
          <a:xfrm flipV="1">
            <a:off x="2493963" y="3202807"/>
            <a:ext cx="611979" cy="1023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stCxn id="9" idx="6"/>
            <a:endCxn id="25" idx="2"/>
          </p:cNvCxnSpPr>
          <p:nvPr/>
        </p:nvCxnSpPr>
        <p:spPr>
          <a:xfrm>
            <a:off x="2493963" y="2838292"/>
            <a:ext cx="611979" cy="1058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10" idx="6"/>
            <a:endCxn id="25" idx="2"/>
          </p:cNvCxnSpPr>
          <p:nvPr/>
        </p:nvCxnSpPr>
        <p:spPr>
          <a:xfrm>
            <a:off x="2493963" y="3532416"/>
            <a:ext cx="611979" cy="36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stCxn id="11" idx="6"/>
            <a:endCxn id="25" idx="2"/>
          </p:cNvCxnSpPr>
          <p:nvPr/>
        </p:nvCxnSpPr>
        <p:spPr>
          <a:xfrm flipV="1">
            <a:off x="2493963" y="3896931"/>
            <a:ext cx="611979" cy="329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橢圓 31"/>
              <p:cNvSpPr/>
              <p:nvPr/>
            </p:nvSpPr>
            <p:spPr>
              <a:xfrm>
                <a:off x="3776502" y="3018292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橢圓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502" y="3018292"/>
                <a:ext cx="360000" cy="360000"/>
              </a:xfrm>
              <a:prstGeom prst="ellipse">
                <a:avLst/>
              </a:prstGeom>
              <a:blipFill rotWithShape="0">
                <a:blip r:embed="rId14"/>
                <a:stretch>
                  <a:fillRect l="-11475" t="-4918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橢圓 32"/>
              <p:cNvSpPr/>
              <p:nvPr/>
            </p:nvSpPr>
            <p:spPr>
              <a:xfrm>
                <a:off x="3776502" y="3712416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橢圓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502" y="3712416"/>
                <a:ext cx="360000" cy="360000"/>
              </a:xfrm>
              <a:prstGeom prst="ellipse">
                <a:avLst/>
              </a:prstGeom>
              <a:blipFill rotWithShape="0">
                <a:blip r:embed="rId15"/>
                <a:stretch>
                  <a:fillRect l="-11475" t="-4918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線單箭頭接點 33"/>
          <p:cNvCxnSpPr>
            <a:stCxn id="24" idx="6"/>
            <a:endCxn id="32" idx="2"/>
          </p:cNvCxnSpPr>
          <p:nvPr/>
        </p:nvCxnSpPr>
        <p:spPr>
          <a:xfrm flipV="1">
            <a:off x="3465942" y="3198292"/>
            <a:ext cx="310560" cy="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>
            <a:stCxn id="25" idx="6"/>
            <a:endCxn id="33" idx="2"/>
          </p:cNvCxnSpPr>
          <p:nvPr/>
        </p:nvCxnSpPr>
        <p:spPr>
          <a:xfrm flipV="1">
            <a:off x="3465942" y="3892416"/>
            <a:ext cx="310560" cy="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2853963" y="2418373"/>
                <a:ext cx="161935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Activate function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963" y="2418373"/>
                <a:ext cx="1619354" cy="584775"/>
              </a:xfrm>
              <a:prstGeom prst="rect">
                <a:avLst/>
              </a:prstGeom>
              <a:blipFill rotWithShape="0">
                <a:blip r:embed="rId16"/>
                <a:stretch>
                  <a:fillRect l="-1880" t="-3125"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2547281" y="2613955"/>
                <a:ext cx="596253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𝑘𝑗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281" y="2613955"/>
                <a:ext cx="596253" cy="391646"/>
              </a:xfrm>
              <a:prstGeom prst="rect">
                <a:avLst/>
              </a:prstGeom>
              <a:blipFill rotWithShape="0">
                <a:blip r:embed="rId17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3150519" y="5678120"/>
                <a:ext cx="1184940" cy="651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altLang="zh-TW" b="1" i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</m:oMath>
                  </m:oMathPara>
                </a14:m>
                <a:endParaRPr lang="en-US" altLang="zh-TW" b="1" dirty="0" smtClean="0"/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519" y="5678120"/>
                <a:ext cx="1184940" cy="651269"/>
              </a:xfrm>
              <a:prstGeom prst="rect">
                <a:avLst/>
              </a:prstGeom>
              <a:blipFill rotWithShape="0">
                <a:blip r:embed="rId18"/>
                <a:stretch>
                  <a:fillRect b="-74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553224" y="5669164"/>
                <a:ext cx="1184427" cy="651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altLang="zh-TW" b="1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224" y="5669164"/>
                <a:ext cx="1184427" cy="651269"/>
              </a:xfrm>
              <a:prstGeom prst="rect">
                <a:avLst/>
              </a:prstGeom>
              <a:blipFill rotWithShape="0">
                <a:blip r:embed="rId19"/>
                <a:stretch>
                  <a:fillRect b="-65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矩形 39"/>
          <p:cNvSpPr/>
          <p:nvPr/>
        </p:nvSpPr>
        <p:spPr>
          <a:xfrm>
            <a:off x="2853963" y="5226235"/>
            <a:ext cx="1778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隱藏層→輸出層</a:t>
            </a:r>
          </a:p>
        </p:txBody>
      </p:sp>
      <p:sp>
        <p:nvSpPr>
          <p:cNvPr id="41" name="矩形 40"/>
          <p:cNvSpPr/>
          <p:nvPr/>
        </p:nvSpPr>
        <p:spPr>
          <a:xfrm>
            <a:off x="256413" y="5226235"/>
            <a:ext cx="1778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輸入層→隱藏層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6956497" y="1680816"/>
                <a:ext cx="2202718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m:rPr>
                              <m:nor/>
                            </m:rPr>
                            <a:rPr lang="en-US" altLang="zh-TW" b="1" dirty="0"/>
                            <m:t>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altLang="zh-TW" b="1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6497" y="1680816"/>
                <a:ext cx="2202718" cy="404983"/>
              </a:xfrm>
              <a:prstGeom prst="rect">
                <a:avLst/>
              </a:prstGeom>
              <a:blipFill rotWithShape="0">
                <a:blip r:embed="rId2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矩形 43"/>
          <p:cNvSpPr/>
          <p:nvPr/>
        </p:nvSpPr>
        <p:spPr>
          <a:xfrm>
            <a:off x="6827299" y="2288960"/>
            <a:ext cx="3086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我們用</a:t>
            </a:r>
            <a:r>
              <a:rPr lang="en-US" altLang="zh-TW" dirty="0"/>
              <a:t>S</a:t>
            </a:r>
            <a:r>
              <a:rPr lang="en-US" altLang="zh-TW" dirty="0" smtClean="0"/>
              <a:t>SE</a:t>
            </a:r>
            <a:r>
              <a:rPr lang="zh-TW" altLang="en-US" dirty="0" smtClean="0"/>
              <a:t>來當作</a:t>
            </a:r>
            <a:r>
              <a:rPr lang="en-US" altLang="zh-TW" dirty="0" smtClean="0"/>
              <a:t>loss function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10003752" y="1605570"/>
                <a:ext cx="1075614" cy="5554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TW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3752" y="1605570"/>
                <a:ext cx="1075614" cy="555473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7092627" y="2774169"/>
                <a:ext cx="3360151" cy="6347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𝑙𝑜𝑠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altLang="zh-TW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627" y="2774169"/>
                <a:ext cx="3360151" cy="634789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橢圓 46"/>
              <p:cNvSpPr/>
              <p:nvPr/>
            </p:nvSpPr>
            <p:spPr>
              <a:xfrm>
                <a:off x="4320547" y="3019210"/>
                <a:ext cx="360000" cy="3600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橢圓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547" y="3019210"/>
                <a:ext cx="360000" cy="360000"/>
              </a:xfrm>
              <a:prstGeom prst="ellipse">
                <a:avLst/>
              </a:prstGeom>
              <a:blipFill rotWithShape="0">
                <a:blip r:embed="rId23"/>
                <a:stretch>
                  <a:fillRect l="-9836" b="-655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橢圓 47"/>
              <p:cNvSpPr/>
              <p:nvPr/>
            </p:nvSpPr>
            <p:spPr>
              <a:xfrm>
                <a:off x="4320547" y="3713334"/>
                <a:ext cx="360000" cy="3600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橢圓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547" y="3713334"/>
                <a:ext cx="360000" cy="360000"/>
              </a:xfrm>
              <a:prstGeom prst="ellipse">
                <a:avLst/>
              </a:prstGeom>
              <a:blipFill rotWithShape="0">
                <a:blip r:embed="rId24"/>
                <a:stretch>
                  <a:fillRect l="-11475" b="-655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線單箭頭接點 48"/>
          <p:cNvCxnSpPr>
            <a:stCxn id="47" idx="2"/>
            <a:endCxn id="32" idx="6"/>
          </p:cNvCxnSpPr>
          <p:nvPr/>
        </p:nvCxnSpPr>
        <p:spPr>
          <a:xfrm flipH="1" flipV="1">
            <a:off x="4136502" y="3198292"/>
            <a:ext cx="184045" cy="9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stCxn id="48" idx="2"/>
            <a:endCxn id="33" idx="6"/>
          </p:cNvCxnSpPr>
          <p:nvPr/>
        </p:nvCxnSpPr>
        <p:spPr>
          <a:xfrm flipH="1" flipV="1">
            <a:off x="4136502" y="3892416"/>
            <a:ext cx="184045" cy="9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圓角矩形 54"/>
          <p:cNvSpPr/>
          <p:nvPr/>
        </p:nvSpPr>
        <p:spPr>
          <a:xfrm>
            <a:off x="3717921" y="2945896"/>
            <a:ext cx="1036234" cy="12806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6142971" y="3580918"/>
                <a:ext cx="53639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zh-TW" dirty="0">
                    <a:solidFill>
                      <a:srgbClr val="292929"/>
                    </a:solidFill>
                    <a:latin typeface="Arial" panose="020B0604020202020204" pitchFamily="34" charset="0"/>
                    <a:ea typeface="charter"/>
                  </a:rPr>
                  <a:t>利用gradient descent找最佳參數解(參數只有</a:t>
                </a:r>
                <a14:m>
                  <m:oMath xmlns:m="http://schemas.openxmlformats.org/officeDocument/2006/math">
                    <m:r>
                      <a:rPr lang="en-US" altLang="zh-TW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TW" altLang="zh-TW" dirty="0">
                    <a:solidFill>
                      <a:srgbClr val="292929"/>
                    </a:solidFill>
                    <a:latin typeface="Arial" panose="020B0604020202020204" pitchFamily="34" charset="0"/>
                    <a:ea typeface="charter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TW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zh-TW" altLang="zh-TW" dirty="0">
                    <a:solidFill>
                      <a:srgbClr val="292929"/>
                    </a:solidFill>
                    <a:latin typeface="Arial" panose="020B0604020202020204" pitchFamily="34" charset="0"/>
                    <a:ea typeface="charter"/>
                  </a:rPr>
                  <a:t>)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971" y="3580918"/>
                <a:ext cx="5363969" cy="369332"/>
              </a:xfrm>
              <a:prstGeom prst="rect">
                <a:avLst/>
              </a:prstGeom>
              <a:blipFill rotWithShape="0">
                <a:blip r:embed="rId25"/>
                <a:stretch>
                  <a:fillRect l="-1023" t="-9836" r="-22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7318806" y="4092046"/>
                <a:ext cx="2531270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TW" altLang="en-US" b="1" i="1">
                          <a:latin typeface="Cambria Math" panose="02040503050406030204" pitchFamily="18" charset="0"/>
                        </a:rPr>
                        <m:t>𝛁</m:t>
                      </m:r>
                      <m:sSup>
                        <m:sSup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806" y="4092046"/>
                <a:ext cx="2531270" cy="380810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/>
              <p:cNvSpPr/>
              <p:nvPr/>
            </p:nvSpPr>
            <p:spPr>
              <a:xfrm>
                <a:off x="7358054" y="4484711"/>
                <a:ext cx="2401427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TW" altLang="en-US" b="1" i="1">
                          <a:latin typeface="Cambria Math" panose="02040503050406030204" pitchFamily="18" charset="0"/>
                        </a:rPr>
                        <m:t>𝛁</m:t>
                      </m:r>
                      <m:sSup>
                        <m:sSup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054" y="4484711"/>
                <a:ext cx="2401427" cy="380810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5057334" y="5038035"/>
                <a:ext cx="6568080" cy="500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b="1" i="1" smtClean="0">
                        <a:latin typeface="Cambria Math" panose="02040503050406030204" pitchFamily="18" charset="0"/>
                      </a:rPr>
                      <m:t>𝛁</m:t>
                    </m:r>
                    <m:r>
                      <a:rPr lang="en-US" altLang="zh-TW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𝑙𝑜𝑠𝑠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altLang="zh-TW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𝒘</m:t>
                        </m:r>
                      </m:den>
                    </m:f>
                  </m:oMath>
                </a14:m>
                <a:r>
                  <a:rPr lang="zh-TW" altLang="en-US" dirty="0" smtClean="0"/>
                  <a:t>  輸出</a:t>
                </a:r>
                <a:r>
                  <a:rPr lang="zh-TW" altLang="en-US" dirty="0"/>
                  <a:t>層→隱藏</a:t>
                </a:r>
                <a:r>
                  <a:rPr lang="zh-TW" altLang="en-US" dirty="0" smtClean="0"/>
                  <a:t>層</a:t>
                </a:r>
                <a:r>
                  <a:rPr lang="zh-TW" altLang="en-US" dirty="0"/>
                  <a:t>參數為</a:t>
                </a:r>
                <a14:m>
                  <m:oMath xmlns:m="http://schemas.openxmlformats.org/officeDocument/2006/math">
                    <m:r>
                      <a:rPr lang="en-US" altLang="zh-TW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TW" altLang="en-US" dirty="0" smtClean="0"/>
                  <a:t>，對</a:t>
                </a:r>
                <a:r>
                  <a:rPr lang="en-US" altLang="zh-TW" dirty="0"/>
                  <a:t>loss</a:t>
                </a:r>
                <a:r>
                  <a:rPr lang="zh-TW" altLang="en-US" dirty="0"/>
                  <a:t>進行</a:t>
                </a:r>
                <a14:m>
                  <m:oMath xmlns:m="http://schemas.openxmlformats.org/officeDocument/2006/math">
                    <m:r>
                      <a:rPr lang="en-US" altLang="zh-TW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TW" altLang="en-US" dirty="0"/>
                  <a:t>的偏</a:t>
                </a:r>
                <a:r>
                  <a:rPr lang="zh-TW" altLang="en-US" dirty="0" smtClean="0"/>
                  <a:t>微分</a:t>
                </a:r>
                <a:endParaRPr lang="en-US" altLang="zh-TW" dirty="0"/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7334" y="5038035"/>
                <a:ext cx="6568080" cy="500906"/>
              </a:xfrm>
              <a:prstGeom prst="rect">
                <a:avLst/>
              </a:prstGeom>
              <a:blipFill rotWithShape="0">
                <a:blip r:embed="rId28"/>
                <a:stretch>
                  <a:fillRect t="-1205" r="-186" b="-60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/>
              <p:cNvSpPr/>
              <p:nvPr/>
            </p:nvSpPr>
            <p:spPr>
              <a:xfrm>
                <a:off x="5106225" y="5538941"/>
                <a:ext cx="6499151" cy="500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b="1" i="1">
                        <a:latin typeface="Cambria Math" panose="02040503050406030204" pitchFamily="18" charset="0"/>
                      </a:rPr>
                      <m:t>𝛁</m:t>
                    </m:r>
                    <m:r>
                      <a:rPr lang="en-US" altLang="zh-TW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𝑙𝑜𝑠𝑠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altLang="zh-TW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𝒗</m:t>
                        </m:r>
                      </m:den>
                    </m:f>
                    <m:r>
                      <a:rPr lang="en-US" altLang="zh-TW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dirty="0" smtClean="0"/>
                  <a:t> 隱藏層→輸</a:t>
                </a:r>
                <a:r>
                  <a:rPr lang="zh-TW" altLang="en-US" dirty="0"/>
                  <a:t>入</a:t>
                </a:r>
                <a:r>
                  <a:rPr lang="zh-TW" altLang="en-US" dirty="0" smtClean="0"/>
                  <a:t>層</a:t>
                </a:r>
                <a:r>
                  <a:rPr lang="zh-TW" altLang="en-US" dirty="0"/>
                  <a:t>參數為</a:t>
                </a:r>
                <a14:m>
                  <m:oMath xmlns:m="http://schemas.openxmlformats.org/officeDocument/2006/math">
                    <m:r>
                      <a:rPr lang="en-US" altLang="zh-TW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zh-TW" altLang="en-US" dirty="0"/>
                  <a:t>，對</a:t>
                </a:r>
                <a:r>
                  <a:rPr lang="en-US" altLang="zh-TW" dirty="0"/>
                  <a:t>loss</a:t>
                </a:r>
                <a:r>
                  <a:rPr lang="zh-TW" altLang="en-US" dirty="0"/>
                  <a:t>進行</a:t>
                </a:r>
                <a14:m>
                  <m:oMath xmlns:m="http://schemas.openxmlformats.org/officeDocument/2006/math">
                    <m:r>
                      <a:rPr lang="en-US" altLang="zh-TW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zh-TW" altLang="en-US" dirty="0"/>
                  <a:t>的偏</a:t>
                </a:r>
                <a:r>
                  <a:rPr lang="zh-TW" altLang="en-US" dirty="0" smtClean="0"/>
                  <a:t>微分</a:t>
                </a:r>
                <a:endParaRPr lang="en-US" altLang="zh-TW" dirty="0"/>
              </a:p>
            </p:txBody>
          </p:sp>
        </mc:Choice>
        <mc:Fallback xmlns="">
          <p:sp>
            <p:nvSpPr>
              <p:cNvPr id="63" name="矩形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225" y="5538941"/>
                <a:ext cx="6499151" cy="500906"/>
              </a:xfrm>
              <a:prstGeom prst="rect">
                <a:avLst/>
              </a:prstGeom>
              <a:blipFill rotWithShape="0">
                <a:blip r:embed="rId29"/>
                <a:stretch>
                  <a:fillRect t="-1220" b="-73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066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Back-propagation</a:t>
            </a:r>
            <a:br>
              <a:rPr lang="en-US" altLang="zh-TW" dirty="0" smtClean="0"/>
            </a:br>
            <a:r>
              <a:rPr lang="zh-TW" altLang="en-US" dirty="0" smtClean="0"/>
              <a:t>輸出層→</a:t>
            </a:r>
            <a:r>
              <a:rPr lang="zh-TW" altLang="en-US" dirty="0"/>
              <a:t>隱藏</a:t>
            </a:r>
            <a:r>
              <a:rPr lang="zh-TW" altLang="en-US" dirty="0" smtClean="0"/>
              <a:t>層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橢圓 3"/>
              <p:cNvSpPr/>
              <p:nvPr/>
            </p:nvSpPr>
            <p:spPr>
              <a:xfrm>
                <a:off x="317863" y="3018292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橢圓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63" y="3018292"/>
                <a:ext cx="360000" cy="360000"/>
              </a:xfrm>
              <a:prstGeom prst="ellipse">
                <a:avLst/>
              </a:prstGeom>
              <a:blipFill rotWithShape="0">
                <a:blip r:embed="rId2"/>
                <a:stretch>
                  <a:fillRect l="-3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橢圓 4"/>
              <p:cNvSpPr/>
              <p:nvPr/>
            </p:nvSpPr>
            <p:spPr>
              <a:xfrm>
                <a:off x="317863" y="3712416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橢圓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63" y="3712416"/>
                <a:ext cx="360000" cy="360000"/>
              </a:xfrm>
              <a:prstGeom prst="ellipse">
                <a:avLst/>
              </a:prstGeom>
              <a:blipFill rotWithShape="0">
                <a:blip r:embed="rId3"/>
                <a:stretch>
                  <a:fillRect l="-3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橢圓 5"/>
              <p:cNvSpPr/>
              <p:nvPr/>
            </p:nvSpPr>
            <p:spPr>
              <a:xfrm>
                <a:off x="1460863" y="2658292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橢圓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863" y="2658292"/>
                <a:ext cx="360000" cy="360000"/>
              </a:xfrm>
              <a:prstGeom prst="ellipse">
                <a:avLst/>
              </a:prstGeom>
              <a:blipFill rotWithShape="0">
                <a:blip r:embed="rId4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/>
              <p:cNvSpPr/>
              <p:nvPr/>
            </p:nvSpPr>
            <p:spPr>
              <a:xfrm>
                <a:off x="1460863" y="3352416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橢圓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863" y="3352416"/>
                <a:ext cx="360000" cy="360000"/>
              </a:xfrm>
              <a:prstGeom prst="ellipse">
                <a:avLst/>
              </a:prstGeom>
              <a:blipFill rotWithShape="0">
                <a:blip r:embed="rId5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橢圓 7"/>
              <p:cNvSpPr/>
              <p:nvPr/>
            </p:nvSpPr>
            <p:spPr>
              <a:xfrm>
                <a:off x="1460863" y="4046540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橢圓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863" y="4046540"/>
                <a:ext cx="360000" cy="360000"/>
              </a:xfrm>
              <a:prstGeom prst="ellipse">
                <a:avLst/>
              </a:prstGeom>
              <a:blipFill rotWithShape="0">
                <a:blip r:embed="rId6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橢圓 8"/>
              <p:cNvSpPr/>
              <p:nvPr/>
            </p:nvSpPr>
            <p:spPr>
              <a:xfrm>
                <a:off x="2133963" y="2658292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橢圓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963" y="2658292"/>
                <a:ext cx="360000" cy="360000"/>
              </a:xfrm>
              <a:prstGeom prst="ellipse">
                <a:avLst/>
              </a:prstGeom>
              <a:blipFill rotWithShape="0">
                <a:blip r:embed="rId7"/>
                <a:stretch>
                  <a:fillRect l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橢圓 9"/>
              <p:cNvSpPr/>
              <p:nvPr/>
            </p:nvSpPr>
            <p:spPr>
              <a:xfrm>
                <a:off x="2133963" y="3352416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橢圓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963" y="3352416"/>
                <a:ext cx="360000" cy="360000"/>
              </a:xfrm>
              <a:prstGeom prst="ellipse">
                <a:avLst/>
              </a:prstGeom>
              <a:blipFill rotWithShape="0">
                <a:blip r:embed="rId8"/>
                <a:stretch>
                  <a:fillRect l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/>
              <p:cNvSpPr/>
              <p:nvPr/>
            </p:nvSpPr>
            <p:spPr>
              <a:xfrm>
                <a:off x="2133963" y="4046540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橢圓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963" y="4046540"/>
                <a:ext cx="360000" cy="360000"/>
              </a:xfrm>
              <a:prstGeom prst="ellipse">
                <a:avLst/>
              </a:prstGeom>
              <a:blipFill rotWithShape="0">
                <a:blip r:embed="rId9"/>
                <a:stretch>
                  <a:fillRect l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單箭頭接點 11"/>
          <p:cNvCxnSpPr>
            <a:stCxn id="4" idx="6"/>
            <a:endCxn id="6" idx="2"/>
          </p:cNvCxnSpPr>
          <p:nvPr/>
        </p:nvCxnSpPr>
        <p:spPr>
          <a:xfrm flipV="1">
            <a:off x="677863" y="2838292"/>
            <a:ext cx="78300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5" idx="6"/>
            <a:endCxn id="6" idx="2"/>
          </p:cNvCxnSpPr>
          <p:nvPr/>
        </p:nvCxnSpPr>
        <p:spPr>
          <a:xfrm flipV="1">
            <a:off x="677863" y="2838292"/>
            <a:ext cx="783000" cy="1054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stCxn id="4" idx="6"/>
            <a:endCxn id="7" idx="2"/>
          </p:cNvCxnSpPr>
          <p:nvPr/>
        </p:nvCxnSpPr>
        <p:spPr>
          <a:xfrm>
            <a:off x="677863" y="3198292"/>
            <a:ext cx="783000" cy="334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4" idx="6"/>
            <a:endCxn id="8" idx="2"/>
          </p:cNvCxnSpPr>
          <p:nvPr/>
        </p:nvCxnSpPr>
        <p:spPr>
          <a:xfrm>
            <a:off x="677863" y="3198292"/>
            <a:ext cx="783000" cy="1028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stCxn id="5" idx="6"/>
            <a:endCxn id="7" idx="2"/>
          </p:cNvCxnSpPr>
          <p:nvPr/>
        </p:nvCxnSpPr>
        <p:spPr>
          <a:xfrm flipV="1">
            <a:off x="677863" y="3532416"/>
            <a:ext cx="78300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5" idx="6"/>
            <a:endCxn id="8" idx="2"/>
          </p:cNvCxnSpPr>
          <p:nvPr/>
        </p:nvCxnSpPr>
        <p:spPr>
          <a:xfrm>
            <a:off x="677863" y="3892416"/>
            <a:ext cx="783000" cy="334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6" idx="6"/>
            <a:endCxn id="9" idx="2"/>
          </p:cNvCxnSpPr>
          <p:nvPr/>
        </p:nvCxnSpPr>
        <p:spPr>
          <a:xfrm>
            <a:off x="1820863" y="2838292"/>
            <a:ext cx="313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7" idx="6"/>
            <a:endCxn id="10" idx="2"/>
          </p:cNvCxnSpPr>
          <p:nvPr/>
        </p:nvCxnSpPr>
        <p:spPr>
          <a:xfrm>
            <a:off x="1820863" y="3532416"/>
            <a:ext cx="313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stCxn id="8" idx="6"/>
            <a:endCxn id="11" idx="2"/>
          </p:cNvCxnSpPr>
          <p:nvPr/>
        </p:nvCxnSpPr>
        <p:spPr>
          <a:xfrm>
            <a:off x="1820863" y="4226540"/>
            <a:ext cx="313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658082" y="2576564"/>
                <a:ext cx="5367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82" y="2576564"/>
                <a:ext cx="536750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1142088" y="2094208"/>
                <a:ext cx="161935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Activate function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088" y="2094208"/>
                <a:ext cx="1619354" cy="584775"/>
              </a:xfrm>
              <a:prstGeom prst="rect">
                <a:avLst/>
              </a:prstGeom>
              <a:blipFill rotWithShape="0">
                <a:blip r:embed="rId11"/>
                <a:stretch>
                  <a:fillRect l="-1880" t="-3158" b="-73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橢圓 22"/>
              <p:cNvSpPr/>
              <p:nvPr/>
            </p:nvSpPr>
            <p:spPr>
              <a:xfrm>
                <a:off x="3105942" y="3022807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橢圓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942" y="3022807"/>
                <a:ext cx="360000" cy="360000"/>
              </a:xfrm>
              <a:prstGeom prst="ellipse">
                <a:avLst/>
              </a:prstGeom>
              <a:blipFill rotWithShape="0">
                <a:blip r:embed="rId12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橢圓 23"/>
              <p:cNvSpPr/>
              <p:nvPr/>
            </p:nvSpPr>
            <p:spPr>
              <a:xfrm>
                <a:off x="3105942" y="3716931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橢圓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942" y="3716931"/>
                <a:ext cx="360000" cy="360000"/>
              </a:xfrm>
              <a:prstGeom prst="ellipse">
                <a:avLst/>
              </a:prstGeom>
              <a:blipFill rotWithShape="0">
                <a:blip r:embed="rId13"/>
                <a:stretch>
                  <a:fillRect l="-3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單箭頭接點 24"/>
          <p:cNvCxnSpPr>
            <a:stCxn id="9" idx="6"/>
            <a:endCxn id="23" idx="2"/>
          </p:cNvCxnSpPr>
          <p:nvPr/>
        </p:nvCxnSpPr>
        <p:spPr>
          <a:xfrm>
            <a:off x="2493963" y="2838292"/>
            <a:ext cx="611979" cy="36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stCxn id="10" idx="6"/>
            <a:endCxn id="23" idx="2"/>
          </p:cNvCxnSpPr>
          <p:nvPr/>
        </p:nvCxnSpPr>
        <p:spPr>
          <a:xfrm flipV="1">
            <a:off x="2493963" y="3202807"/>
            <a:ext cx="611979" cy="329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stCxn id="11" idx="6"/>
            <a:endCxn id="23" idx="2"/>
          </p:cNvCxnSpPr>
          <p:nvPr/>
        </p:nvCxnSpPr>
        <p:spPr>
          <a:xfrm flipV="1">
            <a:off x="2493963" y="3202807"/>
            <a:ext cx="611979" cy="1023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9" idx="6"/>
            <a:endCxn id="24" idx="2"/>
          </p:cNvCxnSpPr>
          <p:nvPr/>
        </p:nvCxnSpPr>
        <p:spPr>
          <a:xfrm>
            <a:off x="2493963" y="2838292"/>
            <a:ext cx="611979" cy="1058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stCxn id="10" idx="6"/>
            <a:endCxn id="24" idx="2"/>
          </p:cNvCxnSpPr>
          <p:nvPr/>
        </p:nvCxnSpPr>
        <p:spPr>
          <a:xfrm>
            <a:off x="2493963" y="3532416"/>
            <a:ext cx="611979" cy="36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11" idx="6"/>
            <a:endCxn id="24" idx="2"/>
          </p:cNvCxnSpPr>
          <p:nvPr/>
        </p:nvCxnSpPr>
        <p:spPr>
          <a:xfrm flipV="1">
            <a:off x="2493963" y="3896931"/>
            <a:ext cx="611979" cy="329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橢圓 30"/>
              <p:cNvSpPr/>
              <p:nvPr/>
            </p:nvSpPr>
            <p:spPr>
              <a:xfrm>
                <a:off x="3776502" y="3018292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橢圓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502" y="3018292"/>
                <a:ext cx="360000" cy="360000"/>
              </a:xfrm>
              <a:prstGeom prst="ellipse">
                <a:avLst/>
              </a:prstGeom>
              <a:blipFill rotWithShape="0">
                <a:blip r:embed="rId14"/>
                <a:stretch>
                  <a:fillRect l="-11475" t="-4918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橢圓 31"/>
              <p:cNvSpPr/>
              <p:nvPr/>
            </p:nvSpPr>
            <p:spPr>
              <a:xfrm>
                <a:off x="3776502" y="3712416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橢圓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502" y="3712416"/>
                <a:ext cx="360000" cy="360000"/>
              </a:xfrm>
              <a:prstGeom prst="ellipse">
                <a:avLst/>
              </a:prstGeom>
              <a:blipFill rotWithShape="0">
                <a:blip r:embed="rId15"/>
                <a:stretch>
                  <a:fillRect l="-11475" t="-4918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線單箭頭接點 32"/>
          <p:cNvCxnSpPr>
            <a:stCxn id="23" idx="6"/>
            <a:endCxn id="31" idx="2"/>
          </p:cNvCxnSpPr>
          <p:nvPr/>
        </p:nvCxnSpPr>
        <p:spPr>
          <a:xfrm flipV="1">
            <a:off x="3465942" y="3198292"/>
            <a:ext cx="310560" cy="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stCxn id="24" idx="6"/>
            <a:endCxn id="32" idx="2"/>
          </p:cNvCxnSpPr>
          <p:nvPr/>
        </p:nvCxnSpPr>
        <p:spPr>
          <a:xfrm flipV="1">
            <a:off x="3465942" y="3892416"/>
            <a:ext cx="310560" cy="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2853963" y="2418373"/>
                <a:ext cx="161935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Activate function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963" y="2418373"/>
                <a:ext cx="1619354" cy="584775"/>
              </a:xfrm>
              <a:prstGeom prst="rect">
                <a:avLst/>
              </a:prstGeom>
              <a:blipFill rotWithShape="0">
                <a:blip r:embed="rId16"/>
                <a:stretch>
                  <a:fillRect l="-1880" t="-3125"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2547281" y="2613955"/>
                <a:ext cx="596253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𝑘𝑗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281" y="2613955"/>
                <a:ext cx="596253" cy="391646"/>
              </a:xfrm>
              <a:prstGeom prst="rect">
                <a:avLst/>
              </a:prstGeom>
              <a:blipFill rotWithShape="0">
                <a:blip r:embed="rId17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橢圓 36"/>
              <p:cNvSpPr/>
              <p:nvPr/>
            </p:nvSpPr>
            <p:spPr>
              <a:xfrm>
                <a:off x="4320547" y="3019210"/>
                <a:ext cx="360000" cy="3600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橢圓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547" y="3019210"/>
                <a:ext cx="360000" cy="360000"/>
              </a:xfrm>
              <a:prstGeom prst="ellipse">
                <a:avLst/>
              </a:prstGeom>
              <a:blipFill rotWithShape="0">
                <a:blip r:embed="rId18"/>
                <a:stretch>
                  <a:fillRect l="-9836" b="-655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橢圓 37"/>
              <p:cNvSpPr/>
              <p:nvPr/>
            </p:nvSpPr>
            <p:spPr>
              <a:xfrm>
                <a:off x="4320547" y="3713334"/>
                <a:ext cx="360000" cy="3600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橢圓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547" y="3713334"/>
                <a:ext cx="360000" cy="360000"/>
              </a:xfrm>
              <a:prstGeom prst="ellipse">
                <a:avLst/>
              </a:prstGeom>
              <a:blipFill rotWithShape="0">
                <a:blip r:embed="rId19"/>
                <a:stretch>
                  <a:fillRect l="-11475" b="-655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單箭頭接點 38"/>
          <p:cNvCxnSpPr>
            <a:stCxn id="37" idx="2"/>
            <a:endCxn id="31" idx="6"/>
          </p:cNvCxnSpPr>
          <p:nvPr/>
        </p:nvCxnSpPr>
        <p:spPr>
          <a:xfrm flipH="1" flipV="1">
            <a:off x="4136502" y="3198292"/>
            <a:ext cx="184045" cy="9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stCxn id="38" idx="2"/>
            <a:endCxn id="32" idx="6"/>
          </p:cNvCxnSpPr>
          <p:nvPr/>
        </p:nvCxnSpPr>
        <p:spPr>
          <a:xfrm flipH="1" flipV="1">
            <a:off x="4136502" y="3892416"/>
            <a:ext cx="184045" cy="9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圓角矩形 40"/>
          <p:cNvSpPr/>
          <p:nvPr/>
        </p:nvSpPr>
        <p:spPr>
          <a:xfrm>
            <a:off x="2050676" y="2571236"/>
            <a:ext cx="1565371" cy="19490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6495106" y="1685119"/>
                <a:ext cx="3940438" cy="20460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𝑙𝑜𝑠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  <m:r>
                        <a:rPr lang="en-US" altLang="zh-TW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altLang="zh-TW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TW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zh-TW" b="1" i="1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TW" b="1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m:rPr>
                                  <m:nor/>
                                </m:rPr>
                                <a:rPr lang="en-US" altLang="zh-TW" b="1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5106" y="1685119"/>
                <a:ext cx="3940438" cy="2046073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308108" y="4997270"/>
                <a:ext cx="4371710" cy="12052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TW" altLang="en-US" dirty="0" smtClean="0"/>
                  <a:t>隱藏層→輸出層</a:t>
                </a:r>
                <a:endParaRPr lang="en-US" altLang="zh-TW" b="1" i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altLang="zh-TW" b="1" i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</m:oMath>
                  </m:oMathPara>
                </a14:m>
                <a:endParaRPr lang="en-US" altLang="zh-TW" b="1" i="1" dirty="0" smtClean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zh-TW" altLang="en-US" dirty="0" smtClean="0"/>
                  <a:t>參數為</a:t>
                </a:r>
                <a14:m>
                  <m:oMath xmlns:m="http://schemas.openxmlformats.org/officeDocument/2006/math">
                    <m:r>
                      <a:rPr lang="en-US" altLang="zh-TW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TW" altLang="en-US" dirty="0" smtClean="0"/>
                  <a:t>，因此我們對</a:t>
                </a:r>
                <a:r>
                  <a:rPr lang="en-US" altLang="zh-TW" dirty="0" smtClean="0"/>
                  <a:t>loss</a:t>
                </a:r>
                <a:r>
                  <a:rPr lang="zh-TW" altLang="en-US" dirty="0" smtClean="0"/>
                  <a:t>進行</a:t>
                </a:r>
                <a14:m>
                  <m:oMath xmlns:m="http://schemas.openxmlformats.org/officeDocument/2006/math">
                    <m:r>
                      <a:rPr lang="en-US" altLang="zh-TW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TW" altLang="en-US" dirty="0" smtClean="0"/>
                  <a:t>的偏微分</a:t>
                </a:r>
                <a:endParaRPr lang="en-US" altLang="zh-TW" dirty="0" smtClean="0"/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08" y="4997270"/>
                <a:ext cx="4371710" cy="1205266"/>
              </a:xfrm>
              <a:prstGeom prst="rect">
                <a:avLst/>
              </a:prstGeom>
              <a:blipFill rotWithShape="0">
                <a:blip r:embed="rId21"/>
                <a:stretch>
                  <a:fillRect l="-837" t="-3046" r="-697" b="-76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6123238" y="3457078"/>
                <a:ext cx="3754489" cy="17318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i="1" dirty="0" smtClean="0">
                    <a:latin typeface="Cambria Math" panose="02040503050406030204" pitchFamily="18" charset="0"/>
                  </a:rPr>
                  <a:t>Chain rule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𝑙𝑜𝑠𝑠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𝑙𝑜𝑠𝑠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den>
                      </m:f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endParaRPr lang="en-US" altLang="zh-TW" b="0" i="1" dirty="0" smtClean="0">
                  <a:latin typeface="Cambria Math" panose="02040503050406030204" pitchFamily="18" charset="0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238" y="3457078"/>
                <a:ext cx="3754489" cy="1731821"/>
              </a:xfrm>
              <a:prstGeom prst="rect">
                <a:avLst/>
              </a:prstGeom>
              <a:blipFill rotWithShape="0">
                <a:blip r:embed="rId22"/>
                <a:stretch>
                  <a:fillRect l="-1299" t="-21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4833391" y="4648796"/>
                <a:ext cx="6096000" cy="132959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𝑙𝑜𝑠𝑠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den>
                      </m:f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den>
                      </m:f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</m:e>
                      </m:d>
                      <m:f>
                        <m:f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den>
                      </m:f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391" y="4648796"/>
                <a:ext cx="6096000" cy="1329595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5910500" y="6134373"/>
                <a:ext cx="1871986" cy="6538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500" y="6134373"/>
                <a:ext cx="1871986" cy="653897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圓角矩形 48"/>
          <p:cNvSpPr/>
          <p:nvPr/>
        </p:nvSpPr>
        <p:spPr>
          <a:xfrm>
            <a:off x="8212341" y="3683370"/>
            <a:ext cx="1155940" cy="8368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圓角矩形 49"/>
          <p:cNvSpPr/>
          <p:nvPr/>
        </p:nvSpPr>
        <p:spPr>
          <a:xfrm>
            <a:off x="5885542" y="4715944"/>
            <a:ext cx="3991698" cy="12903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圓角矩形 50"/>
          <p:cNvSpPr/>
          <p:nvPr/>
        </p:nvSpPr>
        <p:spPr>
          <a:xfrm>
            <a:off x="9366656" y="3656283"/>
            <a:ext cx="510577" cy="836862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圓角矩形 51"/>
          <p:cNvSpPr/>
          <p:nvPr/>
        </p:nvSpPr>
        <p:spPr>
          <a:xfrm>
            <a:off x="5842410" y="6106503"/>
            <a:ext cx="4034830" cy="708186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296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 animBg="1"/>
      <p:bldP spid="50" grpId="0" animBg="1"/>
      <p:bldP spid="51" grpId="0" animBg="1"/>
      <p:bldP spid="5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微積分求極值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lvl="0" indent="0">
                  <a:lnSpc>
                    <a:spcPct val="11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zh-TW" altLang="en-US" sz="2800" spc="0" dirty="0" smtClean="0">
                    <a:solidFill>
                      <a:srgbClr val="000000"/>
                    </a:solidFill>
                  </a:rPr>
                  <a:t>上述範例為</a:t>
                </a:r>
                <a:r>
                  <a:rPr lang="en-US" altLang="zh-TW" sz="2800" spc="0" dirty="0">
                    <a:solidFill>
                      <a:srgbClr val="000000"/>
                    </a:solidFill>
                  </a:rPr>
                  <a:t>close-form</a:t>
                </a:r>
                <a:r>
                  <a:rPr lang="zh-TW" altLang="en-US" sz="2800" spc="0" dirty="0">
                    <a:solidFill>
                      <a:srgbClr val="000000"/>
                    </a:solidFill>
                  </a:rPr>
                  <a:t>可以找到解</a:t>
                </a:r>
                <a:r>
                  <a:rPr lang="zh-TW" altLang="en-US" sz="2800" spc="0" dirty="0" smtClean="0">
                    <a:solidFill>
                      <a:srgbClr val="000000"/>
                    </a:solidFill>
                  </a:rPr>
                  <a:t>。</a:t>
                </a:r>
                <a:endParaRPr lang="en-US" altLang="zh-TW" sz="2800" spc="0" dirty="0" smtClean="0">
                  <a:solidFill>
                    <a:srgbClr val="000000"/>
                  </a:solidFill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=0.5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+4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+10</m:t>
                      </m:r>
                    </m:oMath>
                  </m:oMathPara>
                </a14:m>
                <a:endParaRPr lang="en-US" altLang="zh-TW" sz="2800" dirty="0"/>
              </a:p>
              <a:p>
                <a:pPr marL="0" indent="0">
                  <a:lnSpc>
                    <a:spcPct val="110000"/>
                  </a:lnSpc>
                  <a:spcBef>
                    <a:spcPts val="12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zh-TW" altLang="en-US" sz="2800" b="1" i="1">
                        <a:latin typeface="Cambria Math" panose="02040503050406030204" pitchFamily="18" charset="0"/>
                      </a:rPr>
                      <m:t>為</m:t>
                    </m:r>
                  </m:oMath>
                </a14:m>
                <a:r>
                  <a:rPr lang="zh-TW" altLang="en-US" sz="2800" dirty="0"/>
                  <a:t>三元一次方程式，則此函數的梯度為一個向量方程式</a:t>
                </a:r>
                <a:r>
                  <a:rPr lang="en-US" altLang="zh-TW" sz="2800" dirty="0"/>
                  <a:t>:</a:t>
                </a:r>
              </a:p>
              <a:p>
                <a:pPr marL="0" indent="0">
                  <a:lnSpc>
                    <a:spcPct val="11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TW" sz="28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zh-TW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TW" sz="28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zh-TW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TW" sz="28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zh-TW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sz="2800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14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302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Back-propagation</a:t>
            </a:r>
            <a:br>
              <a:rPr lang="en-US" altLang="zh-TW" dirty="0" smtClean="0"/>
            </a:br>
            <a:r>
              <a:rPr lang="zh-TW" altLang="en-US" dirty="0" smtClean="0"/>
              <a:t>輸出層→</a:t>
            </a:r>
            <a:r>
              <a:rPr lang="zh-TW" altLang="en-US" dirty="0"/>
              <a:t>隱藏</a:t>
            </a:r>
            <a:r>
              <a:rPr lang="zh-TW" altLang="en-US" dirty="0" smtClean="0"/>
              <a:t>層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橢圓 3"/>
              <p:cNvSpPr/>
              <p:nvPr/>
            </p:nvSpPr>
            <p:spPr>
              <a:xfrm>
                <a:off x="317863" y="3018292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橢圓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63" y="3018292"/>
                <a:ext cx="360000" cy="360000"/>
              </a:xfrm>
              <a:prstGeom prst="ellipse">
                <a:avLst/>
              </a:prstGeom>
              <a:blipFill rotWithShape="0">
                <a:blip r:embed="rId2"/>
                <a:stretch>
                  <a:fillRect l="-3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橢圓 4"/>
              <p:cNvSpPr/>
              <p:nvPr/>
            </p:nvSpPr>
            <p:spPr>
              <a:xfrm>
                <a:off x="317863" y="3712416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橢圓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63" y="3712416"/>
                <a:ext cx="360000" cy="360000"/>
              </a:xfrm>
              <a:prstGeom prst="ellipse">
                <a:avLst/>
              </a:prstGeom>
              <a:blipFill rotWithShape="0">
                <a:blip r:embed="rId3"/>
                <a:stretch>
                  <a:fillRect l="-3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橢圓 5"/>
              <p:cNvSpPr/>
              <p:nvPr/>
            </p:nvSpPr>
            <p:spPr>
              <a:xfrm>
                <a:off x="1460863" y="2658292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橢圓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863" y="2658292"/>
                <a:ext cx="360000" cy="360000"/>
              </a:xfrm>
              <a:prstGeom prst="ellipse">
                <a:avLst/>
              </a:prstGeom>
              <a:blipFill rotWithShape="0">
                <a:blip r:embed="rId4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/>
              <p:cNvSpPr/>
              <p:nvPr/>
            </p:nvSpPr>
            <p:spPr>
              <a:xfrm>
                <a:off x="1460863" y="3352416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橢圓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863" y="3352416"/>
                <a:ext cx="360000" cy="360000"/>
              </a:xfrm>
              <a:prstGeom prst="ellipse">
                <a:avLst/>
              </a:prstGeom>
              <a:blipFill rotWithShape="0">
                <a:blip r:embed="rId5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橢圓 7"/>
              <p:cNvSpPr/>
              <p:nvPr/>
            </p:nvSpPr>
            <p:spPr>
              <a:xfrm>
                <a:off x="1460863" y="4046540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橢圓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863" y="4046540"/>
                <a:ext cx="360000" cy="360000"/>
              </a:xfrm>
              <a:prstGeom prst="ellipse">
                <a:avLst/>
              </a:prstGeom>
              <a:blipFill rotWithShape="0">
                <a:blip r:embed="rId6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橢圓 8"/>
              <p:cNvSpPr/>
              <p:nvPr/>
            </p:nvSpPr>
            <p:spPr>
              <a:xfrm>
                <a:off x="2133963" y="2658292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橢圓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963" y="2658292"/>
                <a:ext cx="360000" cy="360000"/>
              </a:xfrm>
              <a:prstGeom prst="ellipse">
                <a:avLst/>
              </a:prstGeom>
              <a:blipFill rotWithShape="0">
                <a:blip r:embed="rId7"/>
                <a:stretch>
                  <a:fillRect l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橢圓 9"/>
              <p:cNvSpPr/>
              <p:nvPr/>
            </p:nvSpPr>
            <p:spPr>
              <a:xfrm>
                <a:off x="2133963" y="3352416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橢圓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963" y="3352416"/>
                <a:ext cx="360000" cy="360000"/>
              </a:xfrm>
              <a:prstGeom prst="ellipse">
                <a:avLst/>
              </a:prstGeom>
              <a:blipFill rotWithShape="0">
                <a:blip r:embed="rId8"/>
                <a:stretch>
                  <a:fillRect l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/>
              <p:cNvSpPr/>
              <p:nvPr/>
            </p:nvSpPr>
            <p:spPr>
              <a:xfrm>
                <a:off x="2133963" y="4046540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橢圓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963" y="4046540"/>
                <a:ext cx="360000" cy="360000"/>
              </a:xfrm>
              <a:prstGeom prst="ellipse">
                <a:avLst/>
              </a:prstGeom>
              <a:blipFill rotWithShape="0">
                <a:blip r:embed="rId9"/>
                <a:stretch>
                  <a:fillRect l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單箭頭接點 11"/>
          <p:cNvCxnSpPr>
            <a:stCxn id="4" idx="6"/>
            <a:endCxn id="6" idx="2"/>
          </p:cNvCxnSpPr>
          <p:nvPr/>
        </p:nvCxnSpPr>
        <p:spPr>
          <a:xfrm flipV="1">
            <a:off x="677863" y="2838292"/>
            <a:ext cx="78300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5" idx="6"/>
            <a:endCxn id="6" idx="2"/>
          </p:cNvCxnSpPr>
          <p:nvPr/>
        </p:nvCxnSpPr>
        <p:spPr>
          <a:xfrm flipV="1">
            <a:off x="677863" y="2838292"/>
            <a:ext cx="783000" cy="1054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stCxn id="4" idx="6"/>
            <a:endCxn id="7" idx="2"/>
          </p:cNvCxnSpPr>
          <p:nvPr/>
        </p:nvCxnSpPr>
        <p:spPr>
          <a:xfrm>
            <a:off x="677863" y="3198292"/>
            <a:ext cx="783000" cy="334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4" idx="6"/>
            <a:endCxn id="8" idx="2"/>
          </p:cNvCxnSpPr>
          <p:nvPr/>
        </p:nvCxnSpPr>
        <p:spPr>
          <a:xfrm>
            <a:off x="677863" y="3198292"/>
            <a:ext cx="783000" cy="1028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stCxn id="5" idx="6"/>
            <a:endCxn id="7" idx="2"/>
          </p:cNvCxnSpPr>
          <p:nvPr/>
        </p:nvCxnSpPr>
        <p:spPr>
          <a:xfrm flipV="1">
            <a:off x="677863" y="3532416"/>
            <a:ext cx="78300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5" idx="6"/>
            <a:endCxn id="8" idx="2"/>
          </p:cNvCxnSpPr>
          <p:nvPr/>
        </p:nvCxnSpPr>
        <p:spPr>
          <a:xfrm>
            <a:off x="677863" y="3892416"/>
            <a:ext cx="783000" cy="334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6" idx="6"/>
            <a:endCxn id="9" idx="2"/>
          </p:cNvCxnSpPr>
          <p:nvPr/>
        </p:nvCxnSpPr>
        <p:spPr>
          <a:xfrm>
            <a:off x="1820863" y="2838292"/>
            <a:ext cx="313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7" idx="6"/>
            <a:endCxn id="10" idx="2"/>
          </p:cNvCxnSpPr>
          <p:nvPr/>
        </p:nvCxnSpPr>
        <p:spPr>
          <a:xfrm>
            <a:off x="1820863" y="3532416"/>
            <a:ext cx="313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stCxn id="8" idx="6"/>
            <a:endCxn id="11" idx="2"/>
          </p:cNvCxnSpPr>
          <p:nvPr/>
        </p:nvCxnSpPr>
        <p:spPr>
          <a:xfrm>
            <a:off x="1820863" y="4226540"/>
            <a:ext cx="313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658082" y="2576564"/>
                <a:ext cx="5367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82" y="2576564"/>
                <a:ext cx="536750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1142088" y="2094208"/>
                <a:ext cx="161935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Activate function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088" y="2094208"/>
                <a:ext cx="1619354" cy="584775"/>
              </a:xfrm>
              <a:prstGeom prst="rect">
                <a:avLst/>
              </a:prstGeom>
              <a:blipFill rotWithShape="0">
                <a:blip r:embed="rId11"/>
                <a:stretch>
                  <a:fillRect l="-1880" t="-3158" b="-73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橢圓 22"/>
              <p:cNvSpPr/>
              <p:nvPr/>
            </p:nvSpPr>
            <p:spPr>
              <a:xfrm>
                <a:off x="3105942" y="3022807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橢圓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942" y="3022807"/>
                <a:ext cx="360000" cy="360000"/>
              </a:xfrm>
              <a:prstGeom prst="ellipse">
                <a:avLst/>
              </a:prstGeom>
              <a:blipFill rotWithShape="0">
                <a:blip r:embed="rId12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橢圓 23"/>
              <p:cNvSpPr/>
              <p:nvPr/>
            </p:nvSpPr>
            <p:spPr>
              <a:xfrm>
                <a:off x="3105942" y="3716931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橢圓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942" y="3716931"/>
                <a:ext cx="360000" cy="360000"/>
              </a:xfrm>
              <a:prstGeom prst="ellipse">
                <a:avLst/>
              </a:prstGeom>
              <a:blipFill rotWithShape="0">
                <a:blip r:embed="rId13"/>
                <a:stretch>
                  <a:fillRect l="-3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單箭頭接點 24"/>
          <p:cNvCxnSpPr>
            <a:stCxn id="9" idx="6"/>
            <a:endCxn id="23" idx="2"/>
          </p:cNvCxnSpPr>
          <p:nvPr/>
        </p:nvCxnSpPr>
        <p:spPr>
          <a:xfrm>
            <a:off x="2493963" y="2838292"/>
            <a:ext cx="611979" cy="36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stCxn id="10" idx="6"/>
            <a:endCxn id="23" idx="2"/>
          </p:cNvCxnSpPr>
          <p:nvPr/>
        </p:nvCxnSpPr>
        <p:spPr>
          <a:xfrm flipV="1">
            <a:off x="2493963" y="3202807"/>
            <a:ext cx="611979" cy="329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stCxn id="11" idx="6"/>
            <a:endCxn id="23" idx="2"/>
          </p:cNvCxnSpPr>
          <p:nvPr/>
        </p:nvCxnSpPr>
        <p:spPr>
          <a:xfrm flipV="1">
            <a:off x="2493963" y="3202807"/>
            <a:ext cx="611979" cy="1023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9" idx="6"/>
            <a:endCxn id="24" idx="2"/>
          </p:cNvCxnSpPr>
          <p:nvPr/>
        </p:nvCxnSpPr>
        <p:spPr>
          <a:xfrm>
            <a:off x="2493963" y="2838292"/>
            <a:ext cx="611979" cy="1058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stCxn id="10" idx="6"/>
            <a:endCxn id="24" idx="2"/>
          </p:cNvCxnSpPr>
          <p:nvPr/>
        </p:nvCxnSpPr>
        <p:spPr>
          <a:xfrm>
            <a:off x="2493963" y="3532416"/>
            <a:ext cx="611979" cy="36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11" idx="6"/>
            <a:endCxn id="24" idx="2"/>
          </p:cNvCxnSpPr>
          <p:nvPr/>
        </p:nvCxnSpPr>
        <p:spPr>
          <a:xfrm flipV="1">
            <a:off x="2493963" y="3896931"/>
            <a:ext cx="611979" cy="329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橢圓 30"/>
              <p:cNvSpPr/>
              <p:nvPr/>
            </p:nvSpPr>
            <p:spPr>
              <a:xfrm>
                <a:off x="3776502" y="3018292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橢圓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502" y="3018292"/>
                <a:ext cx="360000" cy="360000"/>
              </a:xfrm>
              <a:prstGeom prst="ellipse">
                <a:avLst/>
              </a:prstGeom>
              <a:blipFill rotWithShape="0">
                <a:blip r:embed="rId14"/>
                <a:stretch>
                  <a:fillRect l="-11475" t="-4918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橢圓 31"/>
              <p:cNvSpPr/>
              <p:nvPr/>
            </p:nvSpPr>
            <p:spPr>
              <a:xfrm>
                <a:off x="3776502" y="3712416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橢圓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502" y="3712416"/>
                <a:ext cx="360000" cy="360000"/>
              </a:xfrm>
              <a:prstGeom prst="ellipse">
                <a:avLst/>
              </a:prstGeom>
              <a:blipFill rotWithShape="0">
                <a:blip r:embed="rId15"/>
                <a:stretch>
                  <a:fillRect l="-11475" t="-4918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線單箭頭接點 32"/>
          <p:cNvCxnSpPr>
            <a:stCxn id="23" idx="6"/>
            <a:endCxn id="31" idx="2"/>
          </p:cNvCxnSpPr>
          <p:nvPr/>
        </p:nvCxnSpPr>
        <p:spPr>
          <a:xfrm flipV="1">
            <a:off x="3465942" y="3198292"/>
            <a:ext cx="310560" cy="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stCxn id="24" idx="6"/>
            <a:endCxn id="32" idx="2"/>
          </p:cNvCxnSpPr>
          <p:nvPr/>
        </p:nvCxnSpPr>
        <p:spPr>
          <a:xfrm flipV="1">
            <a:off x="3465942" y="3892416"/>
            <a:ext cx="310560" cy="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2853963" y="2418373"/>
                <a:ext cx="161935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Activate function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963" y="2418373"/>
                <a:ext cx="1619354" cy="584775"/>
              </a:xfrm>
              <a:prstGeom prst="rect">
                <a:avLst/>
              </a:prstGeom>
              <a:blipFill rotWithShape="0">
                <a:blip r:embed="rId16"/>
                <a:stretch>
                  <a:fillRect l="-1880" t="-3125"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2547281" y="2613955"/>
                <a:ext cx="596253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𝑘𝑗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281" y="2613955"/>
                <a:ext cx="596253" cy="391646"/>
              </a:xfrm>
              <a:prstGeom prst="rect">
                <a:avLst/>
              </a:prstGeom>
              <a:blipFill rotWithShape="0">
                <a:blip r:embed="rId17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橢圓 36"/>
              <p:cNvSpPr/>
              <p:nvPr/>
            </p:nvSpPr>
            <p:spPr>
              <a:xfrm>
                <a:off x="4320547" y="3019210"/>
                <a:ext cx="360000" cy="3600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橢圓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547" y="3019210"/>
                <a:ext cx="360000" cy="360000"/>
              </a:xfrm>
              <a:prstGeom prst="ellipse">
                <a:avLst/>
              </a:prstGeom>
              <a:blipFill rotWithShape="0">
                <a:blip r:embed="rId18"/>
                <a:stretch>
                  <a:fillRect l="-9836" b="-655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橢圓 37"/>
              <p:cNvSpPr/>
              <p:nvPr/>
            </p:nvSpPr>
            <p:spPr>
              <a:xfrm>
                <a:off x="4320547" y="3713334"/>
                <a:ext cx="360000" cy="3600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橢圓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547" y="3713334"/>
                <a:ext cx="360000" cy="360000"/>
              </a:xfrm>
              <a:prstGeom prst="ellipse">
                <a:avLst/>
              </a:prstGeom>
              <a:blipFill rotWithShape="0">
                <a:blip r:embed="rId19"/>
                <a:stretch>
                  <a:fillRect l="-11475" b="-655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單箭頭接點 38"/>
          <p:cNvCxnSpPr>
            <a:stCxn id="37" idx="2"/>
            <a:endCxn id="31" idx="6"/>
          </p:cNvCxnSpPr>
          <p:nvPr/>
        </p:nvCxnSpPr>
        <p:spPr>
          <a:xfrm flipH="1" flipV="1">
            <a:off x="4136502" y="3198292"/>
            <a:ext cx="184045" cy="9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stCxn id="38" idx="2"/>
            <a:endCxn id="32" idx="6"/>
          </p:cNvCxnSpPr>
          <p:nvPr/>
        </p:nvCxnSpPr>
        <p:spPr>
          <a:xfrm flipH="1" flipV="1">
            <a:off x="4136502" y="3892416"/>
            <a:ext cx="184045" cy="9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6614165" y="1799165"/>
                <a:ext cx="3940438" cy="20460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𝑙𝑜𝑠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  <m:r>
                        <a:rPr lang="en-US" altLang="zh-TW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altLang="zh-TW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TW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zh-TW" b="1" i="1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TW" b="1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m:rPr>
                                  <m:nor/>
                                </m:rPr>
                                <a:rPr lang="en-US" altLang="zh-TW" b="1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165" y="1799165"/>
                <a:ext cx="3940438" cy="2046073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308108" y="4997270"/>
                <a:ext cx="4371710" cy="12052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TW" altLang="en-US" dirty="0" smtClean="0"/>
                  <a:t>隱藏層→輸出層</a:t>
                </a:r>
                <a:endParaRPr lang="en-US" altLang="zh-TW" b="1" i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altLang="zh-TW" b="1" i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</m:oMath>
                  </m:oMathPara>
                </a14:m>
                <a:endParaRPr lang="en-US" altLang="zh-TW" b="1" i="1" dirty="0" smtClean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zh-TW" altLang="en-US" dirty="0" smtClean="0"/>
                  <a:t>參數為</a:t>
                </a:r>
                <a14:m>
                  <m:oMath xmlns:m="http://schemas.openxmlformats.org/officeDocument/2006/math">
                    <m:r>
                      <a:rPr lang="en-US" altLang="zh-TW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TW" altLang="en-US" dirty="0" smtClean="0"/>
                  <a:t>，因此我們對</a:t>
                </a:r>
                <a:r>
                  <a:rPr lang="en-US" altLang="zh-TW" dirty="0" smtClean="0"/>
                  <a:t>loss</a:t>
                </a:r>
                <a:r>
                  <a:rPr lang="zh-TW" altLang="en-US" dirty="0" smtClean="0"/>
                  <a:t>進行</a:t>
                </a:r>
                <a14:m>
                  <m:oMath xmlns:m="http://schemas.openxmlformats.org/officeDocument/2006/math">
                    <m:r>
                      <a:rPr lang="en-US" altLang="zh-TW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TW" altLang="en-US" dirty="0" smtClean="0"/>
                  <a:t>的偏微分</a:t>
                </a:r>
                <a:endParaRPr lang="en-US" altLang="zh-TW" dirty="0" smtClean="0"/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08" y="4997270"/>
                <a:ext cx="4371710" cy="1205266"/>
              </a:xfrm>
              <a:prstGeom prst="rect">
                <a:avLst/>
              </a:prstGeom>
              <a:blipFill rotWithShape="0">
                <a:blip r:embed="rId21"/>
                <a:stretch>
                  <a:fillRect l="-837" t="-3046" r="-697" b="-76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6346686" y="3843722"/>
                <a:ext cx="3699923" cy="13051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𝑙𝑜𝑠𝑠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𝑙𝑜𝑠𝑠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den>
                      </m:f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</m:oMath>
                  </m:oMathPara>
                </a14:m>
                <a:endParaRPr lang="en-US" altLang="zh-TW" b="1" i="1" dirty="0" smtClean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6686" y="3843722"/>
                <a:ext cx="3699923" cy="1305101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圓角矩形 55"/>
          <p:cNvSpPr/>
          <p:nvPr/>
        </p:nvSpPr>
        <p:spPr>
          <a:xfrm>
            <a:off x="3690632" y="2917913"/>
            <a:ext cx="1097238" cy="125022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圓角矩形 56"/>
          <p:cNvSpPr/>
          <p:nvPr/>
        </p:nvSpPr>
        <p:spPr>
          <a:xfrm>
            <a:off x="2050676" y="2571236"/>
            <a:ext cx="1455911" cy="19490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6" name="弧形接點 45"/>
          <p:cNvCxnSpPr>
            <a:stCxn id="56" idx="2"/>
            <a:endCxn id="57" idx="2"/>
          </p:cNvCxnSpPr>
          <p:nvPr/>
        </p:nvCxnSpPr>
        <p:spPr>
          <a:xfrm rot="5400000">
            <a:off x="3332891" y="3613882"/>
            <a:ext cx="352102" cy="1460619"/>
          </a:xfrm>
          <a:prstGeom prst="curvedConnector3">
            <a:avLst>
              <a:gd name="adj1" fmla="val 16492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94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Back-propagation</a:t>
            </a:r>
            <a:br>
              <a:rPr lang="en-US" altLang="zh-TW" dirty="0" smtClean="0"/>
            </a:br>
            <a:r>
              <a:rPr lang="zh-TW" altLang="en-US" dirty="0" smtClean="0"/>
              <a:t>隱藏層</a:t>
            </a:r>
            <a:r>
              <a:rPr lang="zh-TW" altLang="en-US" dirty="0"/>
              <a:t>→</a:t>
            </a:r>
            <a:r>
              <a:rPr lang="zh-TW" altLang="en-US" dirty="0" smtClean="0"/>
              <a:t>輸</a:t>
            </a:r>
            <a:r>
              <a:rPr lang="zh-TW" altLang="en-US" dirty="0"/>
              <a:t>入</a:t>
            </a:r>
            <a:r>
              <a:rPr lang="zh-TW" altLang="en-US" dirty="0" smtClean="0"/>
              <a:t>層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橢圓 3"/>
              <p:cNvSpPr/>
              <p:nvPr/>
            </p:nvSpPr>
            <p:spPr>
              <a:xfrm>
                <a:off x="317863" y="3018292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橢圓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63" y="3018292"/>
                <a:ext cx="360000" cy="360000"/>
              </a:xfrm>
              <a:prstGeom prst="ellipse">
                <a:avLst/>
              </a:prstGeom>
              <a:blipFill rotWithShape="0">
                <a:blip r:embed="rId2"/>
                <a:stretch>
                  <a:fillRect l="-3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橢圓 4"/>
              <p:cNvSpPr/>
              <p:nvPr/>
            </p:nvSpPr>
            <p:spPr>
              <a:xfrm>
                <a:off x="317863" y="3712416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橢圓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63" y="3712416"/>
                <a:ext cx="360000" cy="360000"/>
              </a:xfrm>
              <a:prstGeom prst="ellipse">
                <a:avLst/>
              </a:prstGeom>
              <a:blipFill rotWithShape="0">
                <a:blip r:embed="rId3"/>
                <a:stretch>
                  <a:fillRect l="-3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橢圓 5"/>
              <p:cNvSpPr/>
              <p:nvPr/>
            </p:nvSpPr>
            <p:spPr>
              <a:xfrm>
                <a:off x="1460863" y="2658292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橢圓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863" y="2658292"/>
                <a:ext cx="360000" cy="360000"/>
              </a:xfrm>
              <a:prstGeom prst="ellipse">
                <a:avLst/>
              </a:prstGeom>
              <a:blipFill rotWithShape="0">
                <a:blip r:embed="rId4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/>
              <p:cNvSpPr/>
              <p:nvPr/>
            </p:nvSpPr>
            <p:spPr>
              <a:xfrm>
                <a:off x="1460863" y="3352416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橢圓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863" y="3352416"/>
                <a:ext cx="360000" cy="360000"/>
              </a:xfrm>
              <a:prstGeom prst="ellipse">
                <a:avLst/>
              </a:prstGeom>
              <a:blipFill rotWithShape="0">
                <a:blip r:embed="rId5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橢圓 7"/>
              <p:cNvSpPr/>
              <p:nvPr/>
            </p:nvSpPr>
            <p:spPr>
              <a:xfrm>
                <a:off x="1460863" y="4046540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橢圓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863" y="4046540"/>
                <a:ext cx="360000" cy="360000"/>
              </a:xfrm>
              <a:prstGeom prst="ellipse">
                <a:avLst/>
              </a:prstGeom>
              <a:blipFill rotWithShape="0">
                <a:blip r:embed="rId6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橢圓 8"/>
              <p:cNvSpPr/>
              <p:nvPr/>
            </p:nvSpPr>
            <p:spPr>
              <a:xfrm>
                <a:off x="2133963" y="2658292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橢圓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963" y="2658292"/>
                <a:ext cx="360000" cy="360000"/>
              </a:xfrm>
              <a:prstGeom prst="ellipse">
                <a:avLst/>
              </a:prstGeom>
              <a:blipFill rotWithShape="0">
                <a:blip r:embed="rId7"/>
                <a:stretch>
                  <a:fillRect l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橢圓 9"/>
              <p:cNvSpPr/>
              <p:nvPr/>
            </p:nvSpPr>
            <p:spPr>
              <a:xfrm>
                <a:off x="2133963" y="3352416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橢圓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963" y="3352416"/>
                <a:ext cx="360000" cy="360000"/>
              </a:xfrm>
              <a:prstGeom prst="ellipse">
                <a:avLst/>
              </a:prstGeom>
              <a:blipFill rotWithShape="0">
                <a:blip r:embed="rId8"/>
                <a:stretch>
                  <a:fillRect l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/>
              <p:cNvSpPr/>
              <p:nvPr/>
            </p:nvSpPr>
            <p:spPr>
              <a:xfrm>
                <a:off x="2133963" y="4046540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橢圓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963" y="4046540"/>
                <a:ext cx="360000" cy="360000"/>
              </a:xfrm>
              <a:prstGeom prst="ellipse">
                <a:avLst/>
              </a:prstGeom>
              <a:blipFill rotWithShape="0">
                <a:blip r:embed="rId9"/>
                <a:stretch>
                  <a:fillRect l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單箭頭接點 11"/>
          <p:cNvCxnSpPr>
            <a:stCxn id="4" idx="6"/>
            <a:endCxn id="6" idx="2"/>
          </p:cNvCxnSpPr>
          <p:nvPr/>
        </p:nvCxnSpPr>
        <p:spPr>
          <a:xfrm flipV="1">
            <a:off x="677863" y="2838292"/>
            <a:ext cx="78300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5" idx="6"/>
            <a:endCxn id="6" idx="2"/>
          </p:cNvCxnSpPr>
          <p:nvPr/>
        </p:nvCxnSpPr>
        <p:spPr>
          <a:xfrm flipV="1">
            <a:off x="677863" y="2838292"/>
            <a:ext cx="783000" cy="1054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stCxn id="4" idx="6"/>
            <a:endCxn id="7" idx="2"/>
          </p:cNvCxnSpPr>
          <p:nvPr/>
        </p:nvCxnSpPr>
        <p:spPr>
          <a:xfrm>
            <a:off x="677863" y="3198292"/>
            <a:ext cx="783000" cy="334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4" idx="6"/>
            <a:endCxn id="8" idx="2"/>
          </p:cNvCxnSpPr>
          <p:nvPr/>
        </p:nvCxnSpPr>
        <p:spPr>
          <a:xfrm>
            <a:off x="677863" y="3198292"/>
            <a:ext cx="783000" cy="1028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stCxn id="5" idx="6"/>
            <a:endCxn id="7" idx="2"/>
          </p:cNvCxnSpPr>
          <p:nvPr/>
        </p:nvCxnSpPr>
        <p:spPr>
          <a:xfrm flipV="1">
            <a:off x="677863" y="3532416"/>
            <a:ext cx="78300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5" idx="6"/>
            <a:endCxn id="8" idx="2"/>
          </p:cNvCxnSpPr>
          <p:nvPr/>
        </p:nvCxnSpPr>
        <p:spPr>
          <a:xfrm>
            <a:off x="677863" y="3892416"/>
            <a:ext cx="783000" cy="334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6" idx="6"/>
            <a:endCxn id="9" idx="2"/>
          </p:cNvCxnSpPr>
          <p:nvPr/>
        </p:nvCxnSpPr>
        <p:spPr>
          <a:xfrm>
            <a:off x="1820863" y="2838292"/>
            <a:ext cx="313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7" idx="6"/>
            <a:endCxn id="10" idx="2"/>
          </p:cNvCxnSpPr>
          <p:nvPr/>
        </p:nvCxnSpPr>
        <p:spPr>
          <a:xfrm>
            <a:off x="1820863" y="3532416"/>
            <a:ext cx="313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stCxn id="8" idx="6"/>
            <a:endCxn id="11" idx="2"/>
          </p:cNvCxnSpPr>
          <p:nvPr/>
        </p:nvCxnSpPr>
        <p:spPr>
          <a:xfrm>
            <a:off x="1820863" y="4226540"/>
            <a:ext cx="313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658082" y="2576564"/>
                <a:ext cx="5367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82" y="2576564"/>
                <a:ext cx="536750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1142088" y="2094208"/>
                <a:ext cx="161935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Activate function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088" y="2094208"/>
                <a:ext cx="1619354" cy="584775"/>
              </a:xfrm>
              <a:prstGeom prst="rect">
                <a:avLst/>
              </a:prstGeom>
              <a:blipFill rotWithShape="0">
                <a:blip r:embed="rId11"/>
                <a:stretch>
                  <a:fillRect l="-1880" t="-3158" b="-73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橢圓 22"/>
              <p:cNvSpPr/>
              <p:nvPr/>
            </p:nvSpPr>
            <p:spPr>
              <a:xfrm>
                <a:off x="3105942" y="3022807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橢圓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942" y="3022807"/>
                <a:ext cx="360000" cy="360000"/>
              </a:xfrm>
              <a:prstGeom prst="ellipse">
                <a:avLst/>
              </a:prstGeom>
              <a:blipFill rotWithShape="0">
                <a:blip r:embed="rId12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橢圓 23"/>
              <p:cNvSpPr/>
              <p:nvPr/>
            </p:nvSpPr>
            <p:spPr>
              <a:xfrm>
                <a:off x="3105942" y="3716931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橢圓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942" y="3716931"/>
                <a:ext cx="360000" cy="360000"/>
              </a:xfrm>
              <a:prstGeom prst="ellipse">
                <a:avLst/>
              </a:prstGeom>
              <a:blipFill rotWithShape="0">
                <a:blip r:embed="rId13"/>
                <a:stretch>
                  <a:fillRect l="-3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單箭頭接點 24"/>
          <p:cNvCxnSpPr>
            <a:stCxn id="9" idx="6"/>
            <a:endCxn id="23" idx="2"/>
          </p:cNvCxnSpPr>
          <p:nvPr/>
        </p:nvCxnSpPr>
        <p:spPr>
          <a:xfrm>
            <a:off x="2493963" y="2838292"/>
            <a:ext cx="611979" cy="36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stCxn id="10" idx="6"/>
            <a:endCxn id="23" idx="2"/>
          </p:cNvCxnSpPr>
          <p:nvPr/>
        </p:nvCxnSpPr>
        <p:spPr>
          <a:xfrm flipV="1">
            <a:off x="2493963" y="3202807"/>
            <a:ext cx="611979" cy="329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stCxn id="11" idx="6"/>
            <a:endCxn id="23" idx="2"/>
          </p:cNvCxnSpPr>
          <p:nvPr/>
        </p:nvCxnSpPr>
        <p:spPr>
          <a:xfrm flipV="1">
            <a:off x="2493963" y="3202807"/>
            <a:ext cx="611979" cy="1023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9" idx="6"/>
            <a:endCxn id="24" idx="2"/>
          </p:cNvCxnSpPr>
          <p:nvPr/>
        </p:nvCxnSpPr>
        <p:spPr>
          <a:xfrm>
            <a:off x="2493963" y="2838292"/>
            <a:ext cx="611979" cy="1058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stCxn id="10" idx="6"/>
            <a:endCxn id="24" idx="2"/>
          </p:cNvCxnSpPr>
          <p:nvPr/>
        </p:nvCxnSpPr>
        <p:spPr>
          <a:xfrm>
            <a:off x="2493963" y="3532416"/>
            <a:ext cx="611979" cy="36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11" idx="6"/>
            <a:endCxn id="24" idx="2"/>
          </p:cNvCxnSpPr>
          <p:nvPr/>
        </p:nvCxnSpPr>
        <p:spPr>
          <a:xfrm flipV="1">
            <a:off x="2493963" y="3896931"/>
            <a:ext cx="611979" cy="329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橢圓 30"/>
              <p:cNvSpPr/>
              <p:nvPr/>
            </p:nvSpPr>
            <p:spPr>
              <a:xfrm>
                <a:off x="3776502" y="3018292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橢圓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502" y="3018292"/>
                <a:ext cx="360000" cy="360000"/>
              </a:xfrm>
              <a:prstGeom prst="ellipse">
                <a:avLst/>
              </a:prstGeom>
              <a:blipFill rotWithShape="0">
                <a:blip r:embed="rId14"/>
                <a:stretch>
                  <a:fillRect l="-11475" t="-4918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橢圓 31"/>
              <p:cNvSpPr/>
              <p:nvPr/>
            </p:nvSpPr>
            <p:spPr>
              <a:xfrm>
                <a:off x="3776502" y="3712416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橢圓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502" y="3712416"/>
                <a:ext cx="360000" cy="360000"/>
              </a:xfrm>
              <a:prstGeom prst="ellipse">
                <a:avLst/>
              </a:prstGeom>
              <a:blipFill rotWithShape="0">
                <a:blip r:embed="rId15"/>
                <a:stretch>
                  <a:fillRect l="-11475" t="-4918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線單箭頭接點 32"/>
          <p:cNvCxnSpPr>
            <a:stCxn id="23" idx="6"/>
            <a:endCxn id="31" idx="2"/>
          </p:cNvCxnSpPr>
          <p:nvPr/>
        </p:nvCxnSpPr>
        <p:spPr>
          <a:xfrm flipV="1">
            <a:off x="3465942" y="3198292"/>
            <a:ext cx="310560" cy="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stCxn id="24" idx="6"/>
            <a:endCxn id="32" idx="2"/>
          </p:cNvCxnSpPr>
          <p:nvPr/>
        </p:nvCxnSpPr>
        <p:spPr>
          <a:xfrm flipV="1">
            <a:off x="3465942" y="3892416"/>
            <a:ext cx="310560" cy="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2853963" y="2418373"/>
                <a:ext cx="161935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Activate function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963" y="2418373"/>
                <a:ext cx="1619354" cy="584775"/>
              </a:xfrm>
              <a:prstGeom prst="rect">
                <a:avLst/>
              </a:prstGeom>
              <a:blipFill rotWithShape="0">
                <a:blip r:embed="rId16"/>
                <a:stretch>
                  <a:fillRect l="-1880" t="-3125"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2547281" y="2613955"/>
                <a:ext cx="596253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𝑘𝑗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281" y="2613955"/>
                <a:ext cx="596253" cy="391646"/>
              </a:xfrm>
              <a:prstGeom prst="rect">
                <a:avLst/>
              </a:prstGeom>
              <a:blipFill rotWithShape="0">
                <a:blip r:embed="rId17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橢圓 36"/>
              <p:cNvSpPr/>
              <p:nvPr/>
            </p:nvSpPr>
            <p:spPr>
              <a:xfrm>
                <a:off x="4320547" y="3019210"/>
                <a:ext cx="360000" cy="3600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橢圓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547" y="3019210"/>
                <a:ext cx="360000" cy="360000"/>
              </a:xfrm>
              <a:prstGeom prst="ellipse">
                <a:avLst/>
              </a:prstGeom>
              <a:blipFill rotWithShape="0">
                <a:blip r:embed="rId18"/>
                <a:stretch>
                  <a:fillRect l="-9836" b="-655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橢圓 37"/>
              <p:cNvSpPr/>
              <p:nvPr/>
            </p:nvSpPr>
            <p:spPr>
              <a:xfrm>
                <a:off x="4320547" y="3713334"/>
                <a:ext cx="360000" cy="3600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橢圓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547" y="3713334"/>
                <a:ext cx="360000" cy="360000"/>
              </a:xfrm>
              <a:prstGeom prst="ellipse">
                <a:avLst/>
              </a:prstGeom>
              <a:blipFill rotWithShape="0">
                <a:blip r:embed="rId19"/>
                <a:stretch>
                  <a:fillRect l="-11475" b="-655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單箭頭接點 38"/>
          <p:cNvCxnSpPr>
            <a:stCxn id="37" idx="2"/>
            <a:endCxn id="31" idx="6"/>
          </p:cNvCxnSpPr>
          <p:nvPr/>
        </p:nvCxnSpPr>
        <p:spPr>
          <a:xfrm flipH="1" flipV="1">
            <a:off x="4136502" y="3198292"/>
            <a:ext cx="184045" cy="9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stCxn id="38" idx="2"/>
            <a:endCxn id="32" idx="6"/>
          </p:cNvCxnSpPr>
          <p:nvPr/>
        </p:nvCxnSpPr>
        <p:spPr>
          <a:xfrm flipH="1" flipV="1">
            <a:off x="4136502" y="3892416"/>
            <a:ext cx="184045" cy="9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圓角矩形 40"/>
          <p:cNvSpPr/>
          <p:nvPr/>
        </p:nvSpPr>
        <p:spPr>
          <a:xfrm>
            <a:off x="207634" y="2418373"/>
            <a:ext cx="1718901" cy="20747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5438466" y="1695905"/>
                <a:ext cx="5588518" cy="19005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𝑙𝑜𝑠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TW" b="1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zh-TW" b="1" i="1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zh-TW" b="1" i="1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altLang="zh-TW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b="1" i="1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p>
                                      <m:r>
                                        <a:rPr lang="en-US" altLang="zh-TW" b="1" i="1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TW" b="1" dirty="0"/>
                                    <m:t> 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p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m:rPr>
                                  <m:nor/>
                                </m:rPr>
                                <a:rPr lang="en-US" altLang="zh-TW" b="1" dirty="0"/>
                                <m:t> 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466" y="1695905"/>
                <a:ext cx="5588518" cy="1900585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333756" y="4997270"/>
                <a:ext cx="4320413" cy="12052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TW" altLang="en-US" dirty="0" smtClean="0"/>
                  <a:t>隱藏</a:t>
                </a:r>
                <a:r>
                  <a:rPr lang="zh-TW" altLang="en-US" dirty="0"/>
                  <a:t>層→輸入層</a:t>
                </a:r>
                <a:endParaRPr lang="en-US" altLang="zh-TW" b="1" i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altLang="zh-TW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</m:oMath>
                  </m:oMathPara>
                </a14:m>
                <a:endParaRPr lang="en-US" altLang="zh-TW" b="1" i="1" dirty="0" smtClean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zh-TW" altLang="en-US" dirty="0" smtClean="0"/>
                  <a:t>參數為</a:t>
                </a:r>
                <a14:m>
                  <m:oMath xmlns:m="http://schemas.openxmlformats.org/officeDocument/2006/math">
                    <m:r>
                      <a:rPr lang="en-US" altLang="zh-TW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zh-TW" altLang="en-US" dirty="0" smtClean="0"/>
                  <a:t>，因此我們對</a:t>
                </a:r>
                <a:r>
                  <a:rPr lang="en-US" altLang="zh-TW" dirty="0" smtClean="0"/>
                  <a:t>loss</a:t>
                </a:r>
                <a:r>
                  <a:rPr lang="zh-TW" altLang="en-US" dirty="0" smtClean="0"/>
                  <a:t>進行</a:t>
                </a:r>
                <a14:m>
                  <m:oMath xmlns:m="http://schemas.openxmlformats.org/officeDocument/2006/math">
                    <m:r>
                      <a:rPr lang="en-US" altLang="zh-TW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zh-TW" altLang="en-US" dirty="0" smtClean="0"/>
                  <a:t>的偏微分</a:t>
                </a:r>
                <a:endParaRPr lang="en-US" altLang="zh-TW" dirty="0" smtClean="0"/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56" y="4997270"/>
                <a:ext cx="4320413" cy="1205266"/>
              </a:xfrm>
              <a:prstGeom prst="rect">
                <a:avLst/>
              </a:prstGeom>
              <a:blipFill rotWithShape="0">
                <a:blip r:embed="rId21"/>
                <a:stretch>
                  <a:fillRect l="-424" t="-3046" r="-424" b="-76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5645696" y="3564266"/>
                <a:ext cx="5699702" cy="9008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i="1" dirty="0" smtClean="0">
                    <a:latin typeface="Cambria Math" panose="02040503050406030204" pitchFamily="18" charset="0"/>
                  </a:rPr>
                  <a:t>Chain rule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𝑙𝑜𝑠𝑠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𝑙𝑜𝑠𝑠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𝑙𝑜𝑠𝑠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den>
                      </m:f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den>
                      </m:f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696" y="3564266"/>
                <a:ext cx="5699702" cy="900824"/>
              </a:xfrm>
              <a:prstGeom prst="rect">
                <a:avLst/>
              </a:prstGeom>
              <a:blipFill rotWithShape="0">
                <a:blip r:embed="rId22"/>
                <a:stretch>
                  <a:fillRect l="-856" t="-47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群組 55"/>
          <p:cNvGrpSpPr/>
          <p:nvPr/>
        </p:nvGrpSpPr>
        <p:grpSpPr>
          <a:xfrm>
            <a:off x="6336607" y="3844041"/>
            <a:ext cx="4209473" cy="2123387"/>
            <a:chOff x="6336607" y="3844041"/>
            <a:chExt cx="4209473" cy="2123387"/>
          </a:xfrm>
        </p:grpSpPr>
        <p:grpSp>
          <p:nvGrpSpPr>
            <p:cNvPr id="3" name="群組 2"/>
            <p:cNvGrpSpPr/>
            <p:nvPr/>
          </p:nvGrpSpPr>
          <p:grpSpPr>
            <a:xfrm>
              <a:off x="6336607" y="3844041"/>
              <a:ext cx="4209473" cy="2123387"/>
              <a:chOff x="6336607" y="3844041"/>
              <a:chExt cx="4209473" cy="2123387"/>
            </a:xfrm>
          </p:grpSpPr>
          <p:sp>
            <p:nvSpPr>
              <p:cNvPr id="53" name="矩形 52"/>
              <p:cNvSpPr/>
              <p:nvPr/>
            </p:nvSpPr>
            <p:spPr>
              <a:xfrm>
                <a:off x="7826133" y="4945020"/>
                <a:ext cx="13388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dirty="0" smtClean="0">
                    <a:latin typeface="Cambria Math" panose="02040503050406030204" pitchFamily="18" charset="0"/>
                  </a:rPr>
                  <a:t>前面解過了</a:t>
                </a:r>
                <a:endParaRPr lang="en-US" altLang="zh-TW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54" name="圓角矩形 53"/>
              <p:cNvSpPr/>
              <p:nvPr/>
            </p:nvSpPr>
            <p:spPr>
              <a:xfrm>
                <a:off x="9411221" y="3844041"/>
                <a:ext cx="1134859" cy="649104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矩形 54"/>
                  <p:cNvSpPr/>
                  <p:nvPr/>
                </p:nvSpPr>
                <p:spPr>
                  <a:xfrm>
                    <a:off x="6336607" y="5343603"/>
                    <a:ext cx="3934689" cy="62382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den>
                          </m:f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</m:d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55" name="矩形 5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36607" y="5343603"/>
                    <a:ext cx="3934689" cy="623825"/>
                  </a:xfrm>
                  <a:prstGeom prst="rect">
                    <a:avLst/>
                  </a:prstGeom>
                  <a:blipFill rotWithShape="0"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6" name="弧形接點 45"/>
            <p:cNvCxnSpPr>
              <a:stCxn id="54" idx="2"/>
              <a:endCxn id="53" idx="0"/>
            </p:cNvCxnSpPr>
            <p:nvPr/>
          </p:nvCxnSpPr>
          <p:spPr>
            <a:xfrm rot="5400000">
              <a:off x="9011162" y="3977530"/>
              <a:ext cx="451875" cy="1483104"/>
            </a:xfrm>
            <a:prstGeom prst="curved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264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Back-propagation</a:t>
            </a:r>
            <a:br>
              <a:rPr lang="en-US" altLang="zh-TW" dirty="0" smtClean="0"/>
            </a:br>
            <a:r>
              <a:rPr lang="zh-TW" altLang="en-US" dirty="0" smtClean="0"/>
              <a:t>隱藏層</a:t>
            </a:r>
            <a:r>
              <a:rPr lang="zh-TW" altLang="en-US" dirty="0"/>
              <a:t>→</a:t>
            </a:r>
            <a:r>
              <a:rPr lang="zh-TW" altLang="en-US" dirty="0" smtClean="0"/>
              <a:t>輸</a:t>
            </a:r>
            <a:r>
              <a:rPr lang="zh-TW" altLang="en-US" dirty="0"/>
              <a:t>入</a:t>
            </a:r>
            <a:r>
              <a:rPr lang="zh-TW" altLang="en-US" dirty="0" smtClean="0"/>
              <a:t>層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橢圓 3"/>
              <p:cNvSpPr/>
              <p:nvPr/>
            </p:nvSpPr>
            <p:spPr>
              <a:xfrm>
                <a:off x="317863" y="3018292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橢圓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63" y="3018292"/>
                <a:ext cx="360000" cy="360000"/>
              </a:xfrm>
              <a:prstGeom prst="ellipse">
                <a:avLst/>
              </a:prstGeom>
              <a:blipFill rotWithShape="0">
                <a:blip r:embed="rId2"/>
                <a:stretch>
                  <a:fillRect l="-3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橢圓 4"/>
              <p:cNvSpPr/>
              <p:nvPr/>
            </p:nvSpPr>
            <p:spPr>
              <a:xfrm>
                <a:off x="317863" y="3712416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橢圓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63" y="3712416"/>
                <a:ext cx="360000" cy="360000"/>
              </a:xfrm>
              <a:prstGeom prst="ellipse">
                <a:avLst/>
              </a:prstGeom>
              <a:blipFill rotWithShape="0">
                <a:blip r:embed="rId3"/>
                <a:stretch>
                  <a:fillRect l="-3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橢圓 5"/>
              <p:cNvSpPr/>
              <p:nvPr/>
            </p:nvSpPr>
            <p:spPr>
              <a:xfrm>
                <a:off x="1460863" y="2658292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橢圓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863" y="2658292"/>
                <a:ext cx="360000" cy="360000"/>
              </a:xfrm>
              <a:prstGeom prst="ellipse">
                <a:avLst/>
              </a:prstGeom>
              <a:blipFill rotWithShape="0">
                <a:blip r:embed="rId4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/>
              <p:cNvSpPr/>
              <p:nvPr/>
            </p:nvSpPr>
            <p:spPr>
              <a:xfrm>
                <a:off x="1460863" y="3352416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橢圓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863" y="3352416"/>
                <a:ext cx="360000" cy="360000"/>
              </a:xfrm>
              <a:prstGeom prst="ellipse">
                <a:avLst/>
              </a:prstGeom>
              <a:blipFill rotWithShape="0">
                <a:blip r:embed="rId5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橢圓 7"/>
              <p:cNvSpPr/>
              <p:nvPr/>
            </p:nvSpPr>
            <p:spPr>
              <a:xfrm>
                <a:off x="1460863" y="4046540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橢圓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863" y="4046540"/>
                <a:ext cx="360000" cy="360000"/>
              </a:xfrm>
              <a:prstGeom prst="ellipse">
                <a:avLst/>
              </a:prstGeom>
              <a:blipFill rotWithShape="0">
                <a:blip r:embed="rId6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橢圓 8"/>
              <p:cNvSpPr/>
              <p:nvPr/>
            </p:nvSpPr>
            <p:spPr>
              <a:xfrm>
                <a:off x="2133963" y="2658292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橢圓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963" y="2658292"/>
                <a:ext cx="360000" cy="360000"/>
              </a:xfrm>
              <a:prstGeom prst="ellipse">
                <a:avLst/>
              </a:prstGeom>
              <a:blipFill rotWithShape="0">
                <a:blip r:embed="rId7"/>
                <a:stretch>
                  <a:fillRect l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橢圓 9"/>
              <p:cNvSpPr/>
              <p:nvPr/>
            </p:nvSpPr>
            <p:spPr>
              <a:xfrm>
                <a:off x="2133963" y="3352416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橢圓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963" y="3352416"/>
                <a:ext cx="360000" cy="360000"/>
              </a:xfrm>
              <a:prstGeom prst="ellipse">
                <a:avLst/>
              </a:prstGeom>
              <a:blipFill rotWithShape="0">
                <a:blip r:embed="rId8"/>
                <a:stretch>
                  <a:fillRect l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/>
              <p:cNvSpPr/>
              <p:nvPr/>
            </p:nvSpPr>
            <p:spPr>
              <a:xfrm>
                <a:off x="2133963" y="4046540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橢圓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963" y="4046540"/>
                <a:ext cx="360000" cy="360000"/>
              </a:xfrm>
              <a:prstGeom prst="ellipse">
                <a:avLst/>
              </a:prstGeom>
              <a:blipFill rotWithShape="0">
                <a:blip r:embed="rId9"/>
                <a:stretch>
                  <a:fillRect l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單箭頭接點 11"/>
          <p:cNvCxnSpPr>
            <a:stCxn id="4" idx="6"/>
            <a:endCxn id="6" idx="2"/>
          </p:cNvCxnSpPr>
          <p:nvPr/>
        </p:nvCxnSpPr>
        <p:spPr>
          <a:xfrm flipV="1">
            <a:off x="677863" y="2838292"/>
            <a:ext cx="78300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5" idx="6"/>
            <a:endCxn id="6" idx="2"/>
          </p:cNvCxnSpPr>
          <p:nvPr/>
        </p:nvCxnSpPr>
        <p:spPr>
          <a:xfrm flipV="1">
            <a:off x="677863" y="2838292"/>
            <a:ext cx="783000" cy="1054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stCxn id="4" idx="6"/>
            <a:endCxn id="7" idx="2"/>
          </p:cNvCxnSpPr>
          <p:nvPr/>
        </p:nvCxnSpPr>
        <p:spPr>
          <a:xfrm>
            <a:off x="677863" y="3198292"/>
            <a:ext cx="783000" cy="334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4" idx="6"/>
            <a:endCxn id="8" idx="2"/>
          </p:cNvCxnSpPr>
          <p:nvPr/>
        </p:nvCxnSpPr>
        <p:spPr>
          <a:xfrm>
            <a:off x="677863" y="3198292"/>
            <a:ext cx="783000" cy="1028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stCxn id="5" idx="6"/>
            <a:endCxn id="7" idx="2"/>
          </p:cNvCxnSpPr>
          <p:nvPr/>
        </p:nvCxnSpPr>
        <p:spPr>
          <a:xfrm flipV="1">
            <a:off x="677863" y="3532416"/>
            <a:ext cx="78300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5" idx="6"/>
            <a:endCxn id="8" idx="2"/>
          </p:cNvCxnSpPr>
          <p:nvPr/>
        </p:nvCxnSpPr>
        <p:spPr>
          <a:xfrm>
            <a:off x="677863" y="3892416"/>
            <a:ext cx="783000" cy="334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6" idx="6"/>
            <a:endCxn id="9" idx="2"/>
          </p:cNvCxnSpPr>
          <p:nvPr/>
        </p:nvCxnSpPr>
        <p:spPr>
          <a:xfrm>
            <a:off x="1820863" y="2838292"/>
            <a:ext cx="313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7" idx="6"/>
            <a:endCxn id="10" idx="2"/>
          </p:cNvCxnSpPr>
          <p:nvPr/>
        </p:nvCxnSpPr>
        <p:spPr>
          <a:xfrm>
            <a:off x="1820863" y="3532416"/>
            <a:ext cx="313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stCxn id="8" idx="6"/>
            <a:endCxn id="11" idx="2"/>
          </p:cNvCxnSpPr>
          <p:nvPr/>
        </p:nvCxnSpPr>
        <p:spPr>
          <a:xfrm>
            <a:off x="1820863" y="4226540"/>
            <a:ext cx="313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658082" y="2576564"/>
                <a:ext cx="5367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82" y="2576564"/>
                <a:ext cx="536750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1142088" y="2094208"/>
                <a:ext cx="161935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Activate function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088" y="2094208"/>
                <a:ext cx="1619354" cy="584775"/>
              </a:xfrm>
              <a:prstGeom prst="rect">
                <a:avLst/>
              </a:prstGeom>
              <a:blipFill rotWithShape="0">
                <a:blip r:embed="rId11"/>
                <a:stretch>
                  <a:fillRect l="-1880" t="-3158" b="-73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橢圓 22"/>
              <p:cNvSpPr/>
              <p:nvPr/>
            </p:nvSpPr>
            <p:spPr>
              <a:xfrm>
                <a:off x="3105942" y="3022807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橢圓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942" y="3022807"/>
                <a:ext cx="360000" cy="360000"/>
              </a:xfrm>
              <a:prstGeom prst="ellipse">
                <a:avLst/>
              </a:prstGeom>
              <a:blipFill rotWithShape="0">
                <a:blip r:embed="rId12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橢圓 23"/>
              <p:cNvSpPr/>
              <p:nvPr/>
            </p:nvSpPr>
            <p:spPr>
              <a:xfrm>
                <a:off x="3105942" y="3716931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橢圓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942" y="3716931"/>
                <a:ext cx="360000" cy="360000"/>
              </a:xfrm>
              <a:prstGeom prst="ellipse">
                <a:avLst/>
              </a:prstGeom>
              <a:blipFill rotWithShape="0">
                <a:blip r:embed="rId13"/>
                <a:stretch>
                  <a:fillRect l="-3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單箭頭接點 24"/>
          <p:cNvCxnSpPr>
            <a:stCxn id="9" idx="6"/>
            <a:endCxn id="23" idx="2"/>
          </p:cNvCxnSpPr>
          <p:nvPr/>
        </p:nvCxnSpPr>
        <p:spPr>
          <a:xfrm>
            <a:off x="2493963" y="2838292"/>
            <a:ext cx="611979" cy="36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stCxn id="10" idx="6"/>
            <a:endCxn id="23" idx="2"/>
          </p:cNvCxnSpPr>
          <p:nvPr/>
        </p:nvCxnSpPr>
        <p:spPr>
          <a:xfrm flipV="1">
            <a:off x="2493963" y="3202807"/>
            <a:ext cx="611979" cy="329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stCxn id="11" idx="6"/>
            <a:endCxn id="23" idx="2"/>
          </p:cNvCxnSpPr>
          <p:nvPr/>
        </p:nvCxnSpPr>
        <p:spPr>
          <a:xfrm flipV="1">
            <a:off x="2493963" y="3202807"/>
            <a:ext cx="611979" cy="1023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9" idx="6"/>
            <a:endCxn id="24" idx="2"/>
          </p:cNvCxnSpPr>
          <p:nvPr/>
        </p:nvCxnSpPr>
        <p:spPr>
          <a:xfrm>
            <a:off x="2493963" y="2838292"/>
            <a:ext cx="611979" cy="1058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stCxn id="10" idx="6"/>
            <a:endCxn id="24" idx="2"/>
          </p:cNvCxnSpPr>
          <p:nvPr/>
        </p:nvCxnSpPr>
        <p:spPr>
          <a:xfrm>
            <a:off x="2493963" y="3532416"/>
            <a:ext cx="611979" cy="36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11" idx="6"/>
            <a:endCxn id="24" idx="2"/>
          </p:cNvCxnSpPr>
          <p:nvPr/>
        </p:nvCxnSpPr>
        <p:spPr>
          <a:xfrm flipV="1">
            <a:off x="2493963" y="3896931"/>
            <a:ext cx="611979" cy="329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橢圓 30"/>
              <p:cNvSpPr/>
              <p:nvPr/>
            </p:nvSpPr>
            <p:spPr>
              <a:xfrm>
                <a:off x="3776502" y="3018292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橢圓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502" y="3018292"/>
                <a:ext cx="360000" cy="360000"/>
              </a:xfrm>
              <a:prstGeom prst="ellipse">
                <a:avLst/>
              </a:prstGeom>
              <a:blipFill rotWithShape="0">
                <a:blip r:embed="rId14"/>
                <a:stretch>
                  <a:fillRect l="-11475" t="-4918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橢圓 31"/>
              <p:cNvSpPr/>
              <p:nvPr/>
            </p:nvSpPr>
            <p:spPr>
              <a:xfrm>
                <a:off x="3776502" y="3712416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橢圓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502" y="3712416"/>
                <a:ext cx="360000" cy="360000"/>
              </a:xfrm>
              <a:prstGeom prst="ellipse">
                <a:avLst/>
              </a:prstGeom>
              <a:blipFill rotWithShape="0">
                <a:blip r:embed="rId15"/>
                <a:stretch>
                  <a:fillRect l="-11475" t="-4918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線單箭頭接點 32"/>
          <p:cNvCxnSpPr>
            <a:stCxn id="23" idx="6"/>
            <a:endCxn id="31" idx="2"/>
          </p:cNvCxnSpPr>
          <p:nvPr/>
        </p:nvCxnSpPr>
        <p:spPr>
          <a:xfrm flipV="1">
            <a:off x="3465942" y="3198292"/>
            <a:ext cx="310560" cy="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stCxn id="24" idx="6"/>
            <a:endCxn id="32" idx="2"/>
          </p:cNvCxnSpPr>
          <p:nvPr/>
        </p:nvCxnSpPr>
        <p:spPr>
          <a:xfrm flipV="1">
            <a:off x="3465942" y="3892416"/>
            <a:ext cx="310560" cy="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2853963" y="2418373"/>
                <a:ext cx="161935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Activate function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963" y="2418373"/>
                <a:ext cx="1619354" cy="584775"/>
              </a:xfrm>
              <a:prstGeom prst="rect">
                <a:avLst/>
              </a:prstGeom>
              <a:blipFill rotWithShape="0">
                <a:blip r:embed="rId16"/>
                <a:stretch>
                  <a:fillRect l="-1880" t="-3125"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2547281" y="2613955"/>
                <a:ext cx="596253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𝑘𝑗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281" y="2613955"/>
                <a:ext cx="596253" cy="391646"/>
              </a:xfrm>
              <a:prstGeom prst="rect">
                <a:avLst/>
              </a:prstGeom>
              <a:blipFill rotWithShape="0">
                <a:blip r:embed="rId17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橢圓 36"/>
              <p:cNvSpPr/>
              <p:nvPr/>
            </p:nvSpPr>
            <p:spPr>
              <a:xfrm>
                <a:off x="4320547" y="3019210"/>
                <a:ext cx="360000" cy="3600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橢圓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547" y="3019210"/>
                <a:ext cx="360000" cy="360000"/>
              </a:xfrm>
              <a:prstGeom prst="ellipse">
                <a:avLst/>
              </a:prstGeom>
              <a:blipFill rotWithShape="0">
                <a:blip r:embed="rId18"/>
                <a:stretch>
                  <a:fillRect l="-9836" b="-655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橢圓 37"/>
              <p:cNvSpPr/>
              <p:nvPr/>
            </p:nvSpPr>
            <p:spPr>
              <a:xfrm>
                <a:off x="4320547" y="3713334"/>
                <a:ext cx="360000" cy="3600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橢圓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547" y="3713334"/>
                <a:ext cx="360000" cy="360000"/>
              </a:xfrm>
              <a:prstGeom prst="ellipse">
                <a:avLst/>
              </a:prstGeom>
              <a:blipFill rotWithShape="0">
                <a:blip r:embed="rId19"/>
                <a:stretch>
                  <a:fillRect l="-11475" b="-655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單箭頭接點 38"/>
          <p:cNvCxnSpPr>
            <a:stCxn id="37" idx="2"/>
            <a:endCxn id="31" idx="6"/>
          </p:cNvCxnSpPr>
          <p:nvPr/>
        </p:nvCxnSpPr>
        <p:spPr>
          <a:xfrm flipH="1" flipV="1">
            <a:off x="4136502" y="3198292"/>
            <a:ext cx="184045" cy="9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stCxn id="38" idx="2"/>
            <a:endCxn id="32" idx="6"/>
          </p:cNvCxnSpPr>
          <p:nvPr/>
        </p:nvCxnSpPr>
        <p:spPr>
          <a:xfrm flipH="1" flipV="1">
            <a:off x="4136502" y="3892416"/>
            <a:ext cx="184045" cy="9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5438466" y="1695905"/>
                <a:ext cx="5588518" cy="19005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𝑙𝑜𝑠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TW" b="1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zh-TW" b="1" i="1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zh-TW" b="1" i="1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altLang="zh-TW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b="1" i="1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p>
                                      <m:r>
                                        <a:rPr lang="en-US" altLang="zh-TW" b="1" i="1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TW" b="1" dirty="0"/>
                                    <m:t> 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p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m:rPr>
                                  <m:nor/>
                                </m:rPr>
                                <a:rPr lang="en-US" altLang="zh-TW" b="1" dirty="0"/>
                                <m:t> 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466" y="1695905"/>
                <a:ext cx="5588518" cy="1900585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333756" y="4997270"/>
                <a:ext cx="4320413" cy="12052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TW" altLang="en-US" dirty="0" smtClean="0"/>
                  <a:t>隱藏</a:t>
                </a:r>
                <a:r>
                  <a:rPr lang="zh-TW" altLang="en-US" dirty="0"/>
                  <a:t>層→輸入層</a:t>
                </a:r>
                <a:endParaRPr lang="en-US" altLang="zh-TW" b="1" i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altLang="zh-TW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</m:oMath>
                  </m:oMathPara>
                </a14:m>
                <a:endParaRPr lang="en-US" altLang="zh-TW" b="1" i="1" dirty="0" smtClean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zh-TW" altLang="en-US" dirty="0" smtClean="0"/>
                  <a:t>參數為</a:t>
                </a:r>
                <a14:m>
                  <m:oMath xmlns:m="http://schemas.openxmlformats.org/officeDocument/2006/math">
                    <m:r>
                      <a:rPr lang="en-US" altLang="zh-TW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zh-TW" altLang="en-US" dirty="0" smtClean="0"/>
                  <a:t>，因此我們對</a:t>
                </a:r>
                <a:r>
                  <a:rPr lang="en-US" altLang="zh-TW" dirty="0" smtClean="0"/>
                  <a:t>loss</a:t>
                </a:r>
                <a:r>
                  <a:rPr lang="zh-TW" altLang="en-US" dirty="0" smtClean="0"/>
                  <a:t>進行</a:t>
                </a:r>
                <a14:m>
                  <m:oMath xmlns:m="http://schemas.openxmlformats.org/officeDocument/2006/math">
                    <m:r>
                      <a:rPr lang="en-US" altLang="zh-TW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zh-TW" altLang="en-US" dirty="0" smtClean="0"/>
                  <a:t>的偏微分</a:t>
                </a:r>
                <a:endParaRPr lang="en-US" altLang="zh-TW" dirty="0" smtClean="0"/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56" y="4997270"/>
                <a:ext cx="4320413" cy="1205266"/>
              </a:xfrm>
              <a:prstGeom prst="rect">
                <a:avLst/>
              </a:prstGeom>
              <a:blipFill rotWithShape="0">
                <a:blip r:embed="rId21"/>
                <a:stretch>
                  <a:fillRect l="-424" t="-3046" r="-424" b="-76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5645696" y="3564266"/>
                <a:ext cx="5756576" cy="9008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i="1" dirty="0" smtClean="0">
                    <a:latin typeface="Cambria Math" panose="02040503050406030204" pitchFamily="18" charset="0"/>
                  </a:rPr>
                  <a:t>Chain rule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𝑙𝑜𝑠𝑠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𝑙𝑜𝑠𝑠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𝑙𝑜𝑠𝑠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den>
                      </m:f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den>
                      </m:f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696" y="3564266"/>
                <a:ext cx="5756576" cy="900824"/>
              </a:xfrm>
              <a:prstGeom prst="rect">
                <a:avLst/>
              </a:prstGeom>
              <a:blipFill rotWithShape="0">
                <a:blip r:embed="rId22"/>
                <a:stretch>
                  <a:fillRect l="-847" t="-47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5730260" y="4766746"/>
                <a:ext cx="2927212" cy="6538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zh-TW" altLang="en-US" dirty="0"/>
                            <m:t> 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260" y="4766746"/>
                <a:ext cx="2927212" cy="653897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5730260" y="5618994"/>
                <a:ext cx="1759777" cy="6538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den>
                      </m:f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den>
                      </m:f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260" y="5618994"/>
                <a:ext cx="1759777" cy="653897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圓角矩形 51"/>
          <p:cNvSpPr/>
          <p:nvPr/>
        </p:nvSpPr>
        <p:spPr>
          <a:xfrm>
            <a:off x="5532968" y="4766745"/>
            <a:ext cx="3124503" cy="7637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圓角矩形 56"/>
          <p:cNvSpPr/>
          <p:nvPr/>
        </p:nvSpPr>
        <p:spPr>
          <a:xfrm>
            <a:off x="10615083" y="3784768"/>
            <a:ext cx="296757" cy="7637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圓角矩形 57"/>
          <p:cNvSpPr/>
          <p:nvPr/>
        </p:nvSpPr>
        <p:spPr>
          <a:xfrm>
            <a:off x="10942743" y="3784767"/>
            <a:ext cx="321522" cy="76378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圓角矩形 58"/>
          <p:cNvSpPr/>
          <p:nvPr/>
        </p:nvSpPr>
        <p:spPr>
          <a:xfrm>
            <a:off x="5532967" y="5582008"/>
            <a:ext cx="3124503" cy="76378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圓角矩形 59"/>
          <p:cNvSpPr/>
          <p:nvPr/>
        </p:nvSpPr>
        <p:spPr>
          <a:xfrm>
            <a:off x="207634" y="2418373"/>
            <a:ext cx="1718901" cy="20747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655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Back-propagation</a:t>
            </a:r>
            <a:br>
              <a:rPr lang="en-US" altLang="zh-TW" dirty="0" smtClean="0"/>
            </a:br>
            <a:r>
              <a:rPr lang="zh-TW" altLang="en-US" dirty="0" smtClean="0"/>
              <a:t>隱藏層</a:t>
            </a:r>
            <a:r>
              <a:rPr lang="zh-TW" altLang="en-US" dirty="0"/>
              <a:t>→</a:t>
            </a:r>
            <a:r>
              <a:rPr lang="zh-TW" altLang="en-US" dirty="0" smtClean="0"/>
              <a:t>輸</a:t>
            </a:r>
            <a:r>
              <a:rPr lang="zh-TW" altLang="en-US" dirty="0"/>
              <a:t>入</a:t>
            </a:r>
            <a:r>
              <a:rPr lang="zh-TW" altLang="en-US" dirty="0" smtClean="0"/>
              <a:t>層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橢圓 3"/>
              <p:cNvSpPr/>
              <p:nvPr/>
            </p:nvSpPr>
            <p:spPr>
              <a:xfrm>
                <a:off x="317863" y="3018292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橢圓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63" y="3018292"/>
                <a:ext cx="360000" cy="360000"/>
              </a:xfrm>
              <a:prstGeom prst="ellipse">
                <a:avLst/>
              </a:prstGeom>
              <a:blipFill rotWithShape="0">
                <a:blip r:embed="rId2"/>
                <a:stretch>
                  <a:fillRect l="-3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橢圓 4"/>
              <p:cNvSpPr/>
              <p:nvPr/>
            </p:nvSpPr>
            <p:spPr>
              <a:xfrm>
                <a:off x="317863" y="3712416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橢圓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63" y="3712416"/>
                <a:ext cx="360000" cy="360000"/>
              </a:xfrm>
              <a:prstGeom prst="ellipse">
                <a:avLst/>
              </a:prstGeom>
              <a:blipFill rotWithShape="0">
                <a:blip r:embed="rId3"/>
                <a:stretch>
                  <a:fillRect l="-3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橢圓 5"/>
              <p:cNvSpPr/>
              <p:nvPr/>
            </p:nvSpPr>
            <p:spPr>
              <a:xfrm>
                <a:off x="1460863" y="2658292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橢圓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863" y="2658292"/>
                <a:ext cx="360000" cy="360000"/>
              </a:xfrm>
              <a:prstGeom prst="ellipse">
                <a:avLst/>
              </a:prstGeom>
              <a:blipFill rotWithShape="0">
                <a:blip r:embed="rId4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/>
              <p:cNvSpPr/>
              <p:nvPr/>
            </p:nvSpPr>
            <p:spPr>
              <a:xfrm>
                <a:off x="1460863" y="3352416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橢圓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863" y="3352416"/>
                <a:ext cx="360000" cy="360000"/>
              </a:xfrm>
              <a:prstGeom prst="ellipse">
                <a:avLst/>
              </a:prstGeom>
              <a:blipFill rotWithShape="0">
                <a:blip r:embed="rId5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橢圓 7"/>
              <p:cNvSpPr/>
              <p:nvPr/>
            </p:nvSpPr>
            <p:spPr>
              <a:xfrm>
                <a:off x="1460863" y="4046540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橢圓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863" y="4046540"/>
                <a:ext cx="360000" cy="360000"/>
              </a:xfrm>
              <a:prstGeom prst="ellipse">
                <a:avLst/>
              </a:prstGeom>
              <a:blipFill rotWithShape="0">
                <a:blip r:embed="rId6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橢圓 8"/>
              <p:cNvSpPr/>
              <p:nvPr/>
            </p:nvSpPr>
            <p:spPr>
              <a:xfrm>
                <a:off x="2133963" y="2658292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橢圓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963" y="2658292"/>
                <a:ext cx="360000" cy="360000"/>
              </a:xfrm>
              <a:prstGeom prst="ellipse">
                <a:avLst/>
              </a:prstGeom>
              <a:blipFill rotWithShape="0">
                <a:blip r:embed="rId7"/>
                <a:stretch>
                  <a:fillRect l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橢圓 9"/>
              <p:cNvSpPr/>
              <p:nvPr/>
            </p:nvSpPr>
            <p:spPr>
              <a:xfrm>
                <a:off x="2133963" y="3352416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橢圓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963" y="3352416"/>
                <a:ext cx="360000" cy="360000"/>
              </a:xfrm>
              <a:prstGeom prst="ellipse">
                <a:avLst/>
              </a:prstGeom>
              <a:blipFill rotWithShape="0">
                <a:blip r:embed="rId8"/>
                <a:stretch>
                  <a:fillRect l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/>
              <p:cNvSpPr/>
              <p:nvPr/>
            </p:nvSpPr>
            <p:spPr>
              <a:xfrm>
                <a:off x="2133963" y="4046540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橢圓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963" y="4046540"/>
                <a:ext cx="360000" cy="360000"/>
              </a:xfrm>
              <a:prstGeom prst="ellipse">
                <a:avLst/>
              </a:prstGeom>
              <a:blipFill rotWithShape="0">
                <a:blip r:embed="rId9"/>
                <a:stretch>
                  <a:fillRect l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單箭頭接點 11"/>
          <p:cNvCxnSpPr>
            <a:stCxn id="4" idx="6"/>
            <a:endCxn id="6" idx="2"/>
          </p:cNvCxnSpPr>
          <p:nvPr/>
        </p:nvCxnSpPr>
        <p:spPr>
          <a:xfrm flipV="1">
            <a:off x="677863" y="2838292"/>
            <a:ext cx="78300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5" idx="6"/>
            <a:endCxn id="6" idx="2"/>
          </p:cNvCxnSpPr>
          <p:nvPr/>
        </p:nvCxnSpPr>
        <p:spPr>
          <a:xfrm flipV="1">
            <a:off x="677863" y="2838292"/>
            <a:ext cx="783000" cy="1054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stCxn id="4" idx="6"/>
            <a:endCxn id="7" idx="2"/>
          </p:cNvCxnSpPr>
          <p:nvPr/>
        </p:nvCxnSpPr>
        <p:spPr>
          <a:xfrm>
            <a:off x="677863" y="3198292"/>
            <a:ext cx="783000" cy="334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4" idx="6"/>
            <a:endCxn id="8" idx="2"/>
          </p:cNvCxnSpPr>
          <p:nvPr/>
        </p:nvCxnSpPr>
        <p:spPr>
          <a:xfrm>
            <a:off x="677863" y="3198292"/>
            <a:ext cx="783000" cy="1028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stCxn id="5" idx="6"/>
            <a:endCxn id="7" idx="2"/>
          </p:cNvCxnSpPr>
          <p:nvPr/>
        </p:nvCxnSpPr>
        <p:spPr>
          <a:xfrm flipV="1">
            <a:off x="677863" y="3532416"/>
            <a:ext cx="78300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5" idx="6"/>
            <a:endCxn id="8" idx="2"/>
          </p:cNvCxnSpPr>
          <p:nvPr/>
        </p:nvCxnSpPr>
        <p:spPr>
          <a:xfrm>
            <a:off x="677863" y="3892416"/>
            <a:ext cx="783000" cy="334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6" idx="6"/>
            <a:endCxn id="9" idx="2"/>
          </p:cNvCxnSpPr>
          <p:nvPr/>
        </p:nvCxnSpPr>
        <p:spPr>
          <a:xfrm>
            <a:off x="1820863" y="2838292"/>
            <a:ext cx="313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7" idx="6"/>
            <a:endCxn id="10" idx="2"/>
          </p:cNvCxnSpPr>
          <p:nvPr/>
        </p:nvCxnSpPr>
        <p:spPr>
          <a:xfrm>
            <a:off x="1820863" y="3532416"/>
            <a:ext cx="313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stCxn id="8" idx="6"/>
            <a:endCxn id="11" idx="2"/>
          </p:cNvCxnSpPr>
          <p:nvPr/>
        </p:nvCxnSpPr>
        <p:spPr>
          <a:xfrm>
            <a:off x="1820863" y="4226540"/>
            <a:ext cx="313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658082" y="2576564"/>
                <a:ext cx="5367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82" y="2576564"/>
                <a:ext cx="536750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1142088" y="2094208"/>
                <a:ext cx="161935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Activate function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088" y="2094208"/>
                <a:ext cx="1619354" cy="584775"/>
              </a:xfrm>
              <a:prstGeom prst="rect">
                <a:avLst/>
              </a:prstGeom>
              <a:blipFill rotWithShape="0">
                <a:blip r:embed="rId11"/>
                <a:stretch>
                  <a:fillRect l="-1880" t="-3158" b="-73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橢圓 22"/>
              <p:cNvSpPr/>
              <p:nvPr/>
            </p:nvSpPr>
            <p:spPr>
              <a:xfrm>
                <a:off x="3105942" y="3022807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橢圓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942" y="3022807"/>
                <a:ext cx="360000" cy="360000"/>
              </a:xfrm>
              <a:prstGeom prst="ellipse">
                <a:avLst/>
              </a:prstGeom>
              <a:blipFill rotWithShape="0">
                <a:blip r:embed="rId12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橢圓 23"/>
              <p:cNvSpPr/>
              <p:nvPr/>
            </p:nvSpPr>
            <p:spPr>
              <a:xfrm>
                <a:off x="3105942" y="3716931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橢圓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942" y="3716931"/>
                <a:ext cx="360000" cy="360000"/>
              </a:xfrm>
              <a:prstGeom prst="ellipse">
                <a:avLst/>
              </a:prstGeom>
              <a:blipFill rotWithShape="0">
                <a:blip r:embed="rId13"/>
                <a:stretch>
                  <a:fillRect l="-3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單箭頭接點 24"/>
          <p:cNvCxnSpPr>
            <a:stCxn id="9" idx="6"/>
            <a:endCxn id="23" idx="2"/>
          </p:cNvCxnSpPr>
          <p:nvPr/>
        </p:nvCxnSpPr>
        <p:spPr>
          <a:xfrm>
            <a:off x="2493963" y="2838292"/>
            <a:ext cx="611979" cy="36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stCxn id="10" idx="6"/>
            <a:endCxn id="23" idx="2"/>
          </p:cNvCxnSpPr>
          <p:nvPr/>
        </p:nvCxnSpPr>
        <p:spPr>
          <a:xfrm flipV="1">
            <a:off x="2493963" y="3202807"/>
            <a:ext cx="611979" cy="329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stCxn id="11" idx="6"/>
            <a:endCxn id="23" idx="2"/>
          </p:cNvCxnSpPr>
          <p:nvPr/>
        </p:nvCxnSpPr>
        <p:spPr>
          <a:xfrm flipV="1">
            <a:off x="2493963" y="3202807"/>
            <a:ext cx="611979" cy="1023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9" idx="6"/>
            <a:endCxn id="24" idx="2"/>
          </p:cNvCxnSpPr>
          <p:nvPr/>
        </p:nvCxnSpPr>
        <p:spPr>
          <a:xfrm>
            <a:off x="2493963" y="2838292"/>
            <a:ext cx="611979" cy="1058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stCxn id="10" idx="6"/>
            <a:endCxn id="24" idx="2"/>
          </p:cNvCxnSpPr>
          <p:nvPr/>
        </p:nvCxnSpPr>
        <p:spPr>
          <a:xfrm>
            <a:off x="2493963" y="3532416"/>
            <a:ext cx="611979" cy="36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11" idx="6"/>
            <a:endCxn id="24" idx="2"/>
          </p:cNvCxnSpPr>
          <p:nvPr/>
        </p:nvCxnSpPr>
        <p:spPr>
          <a:xfrm flipV="1">
            <a:off x="2493963" y="3896931"/>
            <a:ext cx="611979" cy="329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橢圓 30"/>
              <p:cNvSpPr/>
              <p:nvPr/>
            </p:nvSpPr>
            <p:spPr>
              <a:xfrm>
                <a:off x="3776502" y="3018292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橢圓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502" y="3018292"/>
                <a:ext cx="360000" cy="360000"/>
              </a:xfrm>
              <a:prstGeom prst="ellipse">
                <a:avLst/>
              </a:prstGeom>
              <a:blipFill rotWithShape="0">
                <a:blip r:embed="rId14"/>
                <a:stretch>
                  <a:fillRect l="-11475" t="-4918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橢圓 31"/>
              <p:cNvSpPr/>
              <p:nvPr/>
            </p:nvSpPr>
            <p:spPr>
              <a:xfrm>
                <a:off x="3776502" y="3712416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橢圓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502" y="3712416"/>
                <a:ext cx="360000" cy="360000"/>
              </a:xfrm>
              <a:prstGeom prst="ellipse">
                <a:avLst/>
              </a:prstGeom>
              <a:blipFill rotWithShape="0">
                <a:blip r:embed="rId15"/>
                <a:stretch>
                  <a:fillRect l="-11475" t="-4918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線單箭頭接點 32"/>
          <p:cNvCxnSpPr>
            <a:stCxn id="23" idx="6"/>
            <a:endCxn id="31" idx="2"/>
          </p:cNvCxnSpPr>
          <p:nvPr/>
        </p:nvCxnSpPr>
        <p:spPr>
          <a:xfrm flipV="1">
            <a:off x="3465942" y="3198292"/>
            <a:ext cx="310560" cy="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stCxn id="24" idx="6"/>
            <a:endCxn id="32" idx="2"/>
          </p:cNvCxnSpPr>
          <p:nvPr/>
        </p:nvCxnSpPr>
        <p:spPr>
          <a:xfrm flipV="1">
            <a:off x="3465942" y="3892416"/>
            <a:ext cx="310560" cy="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2853963" y="2418373"/>
                <a:ext cx="161935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Activate function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963" y="2418373"/>
                <a:ext cx="1619354" cy="584775"/>
              </a:xfrm>
              <a:prstGeom prst="rect">
                <a:avLst/>
              </a:prstGeom>
              <a:blipFill rotWithShape="0">
                <a:blip r:embed="rId16"/>
                <a:stretch>
                  <a:fillRect l="-1880" t="-3125"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2547281" y="2613955"/>
                <a:ext cx="596253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𝑘𝑗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281" y="2613955"/>
                <a:ext cx="596253" cy="391646"/>
              </a:xfrm>
              <a:prstGeom prst="rect">
                <a:avLst/>
              </a:prstGeom>
              <a:blipFill rotWithShape="0">
                <a:blip r:embed="rId17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橢圓 36"/>
              <p:cNvSpPr/>
              <p:nvPr/>
            </p:nvSpPr>
            <p:spPr>
              <a:xfrm>
                <a:off x="4320547" y="3019210"/>
                <a:ext cx="360000" cy="3600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橢圓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547" y="3019210"/>
                <a:ext cx="360000" cy="360000"/>
              </a:xfrm>
              <a:prstGeom prst="ellipse">
                <a:avLst/>
              </a:prstGeom>
              <a:blipFill rotWithShape="0">
                <a:blip r:embed="rId18"/>
                <a:stretch>
                  <a:fillRect l="-9836" b="-655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橢圓 37"/>
              <p:cNvSpPr/>
              <p:nvPr/>
            </p:nvSpPr>
            <p:spPr>
              <a:xfrm>
                <a:off x="4320547" y="3713334"/>
                <a:ext cx="360000" cy="3600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橢圓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547" y="3713334"/>
                <a:ext cx="360000" cy="360000"/>
              </a:xfrm>
              <a:prstGeom prst="ellipse">
                <a:avLst/>
              </a:prstGeom>
              <a:blipFill rotWithShape="0">
                <a:blip r:embed="rId19"/>
                <a:stretch>
                  <a:fillRect l="-11475" b="-655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單箭頭接點 38"/>
          <p:cNvCxnSpPr>
            <a:stCxn id="37" idx="2"/>
            <a:endCxn id="31" idx="6"/>
          </p:cNvCxnSpPr>
          <p:nvPr/>
        </p:nvCxnSpPr>
        <p:spPr>
          <a:xfrm flipH="1" flipV="1">
            <a:off x="4136502" y="3198292"/>
            <a:ext cx="184045" cy="9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stCxn id="38" idx="2"/>
            <a:endCxn id="32" idx="6"/>
          </p:cNvCxnSpPr>
          <p:nvPr/>
        </p:nvCxnSpPr>
        <p:spPr>
          <a:xfrm flipH="1" flipV="1">
            <a:off x="4136502" y="3892416"/>
            <a:ext cx="184045" cy="9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5438466" y="1695905"/>
                <a:ext cx="5588518" cy="19005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𝑙𝑜𝑠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TW" b="1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zh-TW" b="1" i="1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zh-TW" b="1" i="1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altLang="zh-TW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b="1" i="1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p>
                                      <m:r>
                                        <a:rPr lang="en-US" altLang="zh-TW" b="1" i="1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TW" b="1" dirty="0"/>
                                    <m:t> 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p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m:rPr>
                                  <m:nor/>
                                </m:rPr>
                                <a:rPr lang="en-US" altLang="zh-TW" b="1" dirty="0"/>
                                <m:t> 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466" y="1695905"/>
                <a:ext cx="5588518" cy="1900585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333756" y="4997270"/>
                <a:ext cx="4320413" cy="12052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TW" altLang="en-US" dirty="0" smtClean="0"/>
                  <a:t>隱藏</a:t>
                </a:r>
                <a:r>
                  <a:rPr lang="zh-TW" altLang="en-US" dirty="0"/>
                  <a:t>層→輸入層</a:t>
                </a:r>
                <a:endParaRPr lang="en-US" altLang="zh-TW" b="1" i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altLang="zh-TW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</m:oMath>
                  </m:oMathPara>
                </a14:m>
                <a:endParaRPr lang="en-US" altLang="zh-TW" b="1" i="1" dirty="0" smtClean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zh-TW" altLang="en-US" dirty="0" smtClean="0"/>
                  <a:t>參數為</a:t>
                </a:r>
                <a14:m>
                  <m:oMath xmlns:m="http://schemas.openxmlformats.org/officeDocument/2006/math">
                    <m:r>
                      <a:rPr lang="en-US" altLang="zh-TW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zh-TW" altLang="en-US" dirty="0" smtClean="0"/>
                  <a:t>，因此我們對</a:t>
                </a:r>
                <a:r>
                  <a:rPr lang="en-US" altLang="zh-TW" dirty="0" smtClean="0"/>
                  <a:t>loss</a:t>
                </a:r>
                <a:r>
                  <a:rPr lang="zh-TW" altLang="en-US" dirty="0" smtClean="0"/>
                  <a:t>進行</a:t>
                </a:r>
                <a14:m>
                  <m:oMath xmlns:m="http://schemas.openxmlformats.org/officeDocument/2006/math">
                    <m:r>
                      <a:rPr lang="en-US" altLang="zh-TW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zh-TW" altLang="en-US" dirty="0" smtClean="0"/>
                  <a:t>的偏微分</a:t>
                </a:r>
                <a:endParaRPr lang="en-US" altLang="zh-TW" dirty="0" smtClean="0"/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56" y="4997270"/>
                <a:ext cx="4320413" cy="1205266"/>
              </a:xfrm>
              <a:prstGeom prst="rect">
                <a:avLst/>
              </a:prstGeom>
              <a:blipFill rotWithShape="0">
                <a:blip r:embed="rId21"/>
                <a:stretch>
                  <a:fillRect l="-424" t="-3046" r="-424" b="-76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5645696" y="3564266"/>
                <a:ext cx="5705216" cy="13125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𝑙𝑜𝑠𝑠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𝑙𝑜𝑠𝑠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𝑙𝑜𝑠𝑠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den>
                      </m:f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den>
                      </m:f>
                    </m:oMath>
                  </m:oMathPara>
                </a14:m>
                <a:endParaRPr lang="en-US" altLang="zh-TW" b="1" i="1" dirty="0" smtClean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</m:d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′(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696" y="3564266"/>
                <a:ext cx="5705216" cy="1312539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圓角矩形 49"/>
          <p:cNvSpPr/>
          <p:nvPr/>
        </p:nvSpPr>
        <p:spPr>
          <a:xfrm>
            <a:off x="3702912" y="2945895"/>
            <a:ext cx="1141441" cy="115759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圓角矩形 52"/>
          <p:cNvSpPr/>
          <p:nvPr/>
        </p:nvSpPr>
        <p:spPr>
          <a:xfrm>
            <a:off x="207634" y="2418373"/>
            <a:ext cx="1718901" cy="20747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圓角矩形 53"/>
          <p:cNvSpPr/>
          <p:nvPr/>
        </p:nvSpPr>
        <p:spPr>
          <a:xfrm>
            <a:off x="2072842" y="2554825"/>
            <a:ext cx="1519615" cy="19383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5" name="弧形接點 54"/>
          <p:cNvCxnSpPr>
            <a:stCxn id="50" idx="2"/>
            <a:endCxn id="54" idx="2"/>
          </p:cNvCxnSpPr>
          <p:nvPr/>
        </p:nvCxnSpPr>
        <p:spPr>
          <a:xfrm rot="5400000">
            <a:off x="3358313" y="3577824"/>
            <a:ext cx="389659" cy="1440983"/>
          </a:xfrm>
          <a:prstGeom prst="curvedConnector3">
            <a:avLst>
              <a:gd name="adj1" fmla="val 15866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弧形接點 55"/>
          <p:cNvCxnSpPr>
            <a:stCxn id="54" idx="2"/>
            <a:endCxn id="53" idx="2"/>
          </p:cNvCxnSpPr>
          <p:nvPr/>
        </p:nvCxnSpPr>
        <p:spPr>
          <a:xfrm rot="5400000">
            <a:off x="1949868" y="3610363"/>
            <a:ext cx="12700" cy="1765565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40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Back-propagation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橢圓 3"/>
              <p:cNvSpPr/>
              <p:nvPr/>
            </p:nvSpPr>
            <p:spPr>
              <a:xfrm>
                <a:off x="317863" y="3018292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橢圓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63" y="3018292"/>
                <a:ext cx="360000" cy="360000"/>
              </a:xfrm>
              <a:prstGeom prst="ellipse">
                <a:avLst/>
              </a:prstGeom>
              <a:blipFill rotWithShape="0">
                <a:blip r:embed="rId3"/>
                <a:stretch>
                  <a:fillRect l="-3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橢圓 4"/>
              <p:cNvSpPr/>
              <p:nvPr/>
            </p:nvSpPr>
            <p:spPr>
              <a:xfrm>
                <a:off x="317863" y="3712416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橢圓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63" y="3712416"/>
                <a:ext cx="360000" cy="360000"/>
              </a:xfrm>
              <a:prstGeom prst="ellipse">
                <a:avLst/>
              </a:prstGeom>
              <a:blipFill rotWithShape="0">
                <a:blip r:embed="rId4"/>
                <a:stretch>
                  <a:fillRect l="-3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橢圓 5"/>
              <p:cNvSpPr/>
              <p:nvPr/>
            </p:nvSpPr>
            <p:spPr>
              <a:xfrm>
                <a:off x="1460863" y="2658292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橢圓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863" y="2658292"/>
                <a:ext cx="360000" cy="360000"/>
              </a:xfrm>
              <a:prstGeom prst="ellipse">
                <a:avLst/>
              </a:prstGeom>
              <a:blipFill rotWithShape="0">
                <a:blip r:embed="rId5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/>
              <p:cNvSpPr/>
              <p:nvPr/>
            </p:nvSpPr>
            <p:spPr>
              <a:xfrm>
                <a:off x="1460863" y="3352416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橢圓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863" y="3352416"/>
                <a:ext cx="360000" cy="360000"/>
              </a:xfrm>
              <a:prstGeom prst="ellipse">
                <a:avLst/>
              </a:prstGeom>
              <a:blipFill rotWithShape="0">
                <a:blip r:embed="rId6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橢圓 7"/>
              <p:cNvSpPr/>
              <p:nvPr/>
            </p:nvSpPr>
            <p:spPr>
              <a:xfrm>
                <a:off x="1460863" y="4046540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橢圓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863" y="4046540"/>
                <a:ext cx="360000" cy="360000"/>
              </a:xfrm>
              <a:prstGeom prst="ellipse">
                <a:avLst/>
              </a:prstGeom>
              <a:blipFill rotWithShape="0">
                <a:blip r:embed="rId7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橢圓 8"/>
              <p:cNvSpPr/>
              <p:nvPr/>
            </p:nvSpPr>
            <p:spPr>
              <a:xfrm>
                <a:off x="2133963" y="2658292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橢圓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963" y="2658292"/>
                <a:ext cx="360000" cy="360000"/>
              </a:xfrm>
              <a:prstGeom prst="ellipse">
                <a:avLst/>
              </a:prstGeom>
              <a:blipFill rotWithShape="0">
                <a:blip r:embed="rId8"/>
                <a:stretch>
                  <a:fillRect l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橢圓 9"/>
              <p:cNvSpPr/>
              <p:nvPr/>
            </p:nvSpPr>
            <p:spPr>
              <a:xfrm>
                <a:off x="2133963" y="3352416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橢圓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963" y="3352416"/>
                <a:ext cx="360000" cy="360000"/>
              </a:xfrm>
              <a:prstGeom prst="ellipse">
                <a:avLst/>
              </a:prstGeom>
              <a:blipFill rotWithShape="0">
                <a:blip r:embed="rId9"/>
                <a:stretch>
                  <a:fillRect l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/>
              <p:cNvSpPr/>
              <p:nvPr/>
            </p:nvSpPr>
            <p:spPr>
              <a:xfrm>
                <a:off x="2133963" y="4046540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橢圓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963" y="4046540"/>
                <a:ext cx="360000" cy="360000"/>
              </a:xfrm>
              <a:prstGeom prst="ellipse">
                <a:avLst/>
              </a:prstGeom>
              <a:blipFill rotWithShape="0">
                <a:blip r:embed="rId10"/>
                <a:stretch>
                  <a:fillRect l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單箭頭接點 11"/>
          <p:cNvCxnSpPr>
            <a:stCxn id="4" idx="6"/>
            <a:endCxn id="6" idx="2"/>
          </p:cNvCxnSpPr>
          <p:nvPr/>
        </p:nvCxnSpPr>
        <p:spPr>
          <a:xfrm flipV="1">
            <a:off x="677863" y="2838292"/>
            <a:ext cx="78300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5" idx="6"/>
            <a:endCxn id="6" idx="2"/>
          </p:cNvCxnSpPr>
          <p:nvPr/>
        </p:nvCxnSpPr>
        <p:spPr>
          <a:xfrm flipV="1">
            <a:off x="677863" y="2838292"/>
            <a:ext cx="783000" cy="1054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stCxn id="4" idx="6"/>
            <a:endCxn id="7" idx="2"/>
          </p:cNvCxnSpPr>
          <p:nvPr/>
        </p:nvCxnSpPr>
        <p:spPr>
          <a:xfrm>
            <a:off x="677863" y="3198292"/>
            <a:ext cx="783000" cy="334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4" idx="6"/>
            <a:endCxn id="8" idx="2"/>
          </p:cNvCxnSpPr>
          <p:nvPr/>
        </p:nvCxnSpPr>
        <p:spPr>
          <a:xfrm>
            <a:off x="677863" y="3198292"/>
            <a:ext cx="783000" cy="1028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stCxn id="5" idx="6"/>
            <a:endCxn id="7" idx="2"/>
          </p:cNvCxnSpPr>
          <p:nvPr/>
        </p:nvCxnSpPr>
        <p:spPr>
          <a:xfrm flipV="1">
            <a:off x="677863" y="3532416"/>
            <a:ext cx="78300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5" idx="6"/>
            <a:endCxn id="8" idx="2"/>
          </p:cNvCxnSpPr>
          <p:nvPr/>
        </p:nvCxnSpPr>
        <p:spPr>
          <a:xfrm>
            <a:off x="677863" y="3892416"/>
            <a:ext cx="783000" cy="334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6" idx="6"/>
            <a:endCxn id="9" idx="2"/>
          </p:cNvCxnSpPr>
          <p:nvPr/>
        </p:nvCxnSpPr>
        <p:spPr>
          <a:xfrm>
            <a:off x="1820863" y="2838292"/>
            <a:ext cx="313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7" idx="6"/>
            <a:endCxn id="10" idx="2"/>
          </p:cNvCxnSpPr>
          <p:nvPr/>
        </p:nvCxnSpPr>
        <p:spPr>
          <a:xfrm>
            <a:off x="1820863" y="3532416"/>
            <a:ext cx="313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stCxn id="8" idx="6"/>
            <a:endCxn id="11" idx="2"/>
          </p:cNvCxnSpPr>
          <p:nvPr/>
        </p:nvCxnSpPr>
        <p:spPr>
          <a:xfrm>
            <a:off x="1820863" y="4226540"/>
            <a:ext cx="313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658082" y="2576564"/>
                <a:ext cx="5367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82" y="2576564"/>
                <a:ext cx="536750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1142088" y="2094208"/>
                <a:ext cx="161935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Activate function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088" y="2094208"/>
                <a:ext cx="1619354" cy="584775"/>
              </a:xfrm>
              <a:prstGeom prst="rect">
                <a:avLst/>
              </a:prstGeom>
              <a:blipFill rotWithShape="0">
                <a:blip r:embed="rId12"/>
                <a:stretch>
                  <a:fillRect l="-1880" t="-3158" b="-73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橢圓 22"/>
              <p:cNvSpPr/>
              <p:nvPr/>
            </p:nvSpPr>
            <p:spPr>
              <a:xfrm>
                <a:off x="3105942" y="3022807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橢圓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942" y="3022807"/>
                <a:ext cx="360000" cy="360000"/>
              </a:xfrm>
              <a:prstGeom prst="ellipse">
                <a:avLst/>
              </a:prstGeom>
              <a:blipFill rotWithShape="0">
                <a:blip r:embed="rId13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橢圓 23"/>
              <p:cNvSpPr/>
              <p:nvPr/>
            </p:nvSpPr>
            <p:spPr>
              <a:xfrm>
                <a:off x="3105942" y="3716931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橢圓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942" y="3716931"/>
                <a:ext cx="360000" cy="360000"/>
              </a:xfrm>
              <a:prstGeom prst="ellipse">
                <a:avLst/>
              </a:prstGeom>
              <a:blipFill rotWithShape="0">
                <a:blip r:embed="rId14"/>
                <a:stretch>
                  <a:fillRect l="-3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單箭頭接點 24"/>
          <p:cNvCxnSpPr>
            <a:stCxn id="9" idx="6"/>
            <a:endCxn id="23" idx="2"/>
          </p:cNvCxnSpPr>
          <p:nvPr/>
        </p:nvCxnSpPr>
        <p:spPr>
          <a:xfrm>
            <a:off x="2493963" y="2838292"/>
            <a:ext cx="611979" cy="36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stCxn id="10" idx="6"/>
            <a:endCxn id="23" idx="2"/>
          </p:cNvCxnSpPr>
          <p:nvPr/>
        </p:nvCxnSpPr>
        <p:spPr>
          <a:xfrm flipV="1">
            <a:off x="2493963" y="3202807"/>
            <a:ext cx="611979" cy="329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stCxn id="11" idx="6"/>
            <a:endCxn id="23" idx="2"/>
          </p:cNvCxnSpPr>
          <p:nvPr/>
        </p:nvCxnSpPr>
        <p:spPr>
          <a:xfrm flipV="1">
            <a:off x="2493963" y="3202807"/>
            <a:ext cx="611979" cy="1023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9" idx="6"/>
            <a:endCxn id="24" idx="2"/>
          </p:cNvCxnSpPr>
          <p:nvPr/>
        </p:nvCxnSpPr>
        <p:spPr>
          <a:xfrm>
            <a:off x="2493963" y="2838292"/>
            <a:ext cx="611979" cy="1058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stCxn id="10" idx="6"/>
            <a:endCxn id="24" idx="2"/>
          </p:cNvCxnSpPr>
          <p:nvPr/>
        </p:nvCxnSpPr>
        <p:spPr>
          <a:xfrm>
            <a:off x="2493963" y="3532416"/>
            <a:ext cx="611979" cy="36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11" idx="6"/>
            <a:endCxn id="24" idx="2"/>
          </p:cNvCxnSpPr>
          <p:nvPr/>
        </p:nvCxnSpPr>
        <p:spPr>
          <a:xfrm flipV="1">
            <a:off x="2493963" y="3896931"/>
            <a:ext cx="611979" cy="329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橢圓 30"/>
              <p:cNvSpPr/>
              <p:nvPr/>
            </p:nvSpPr>
            <p:spPr>
              <a:xfrm>
                <a:off x="3776502" y="3018292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橢圓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502" y="3018292"/>
                <a:ext cx="360000" cy="360000"/>
              </a:xfrm>
              <a:prstGeom prst="ellipse">
                <a:avLst/>
              </a:prstGeom>
              <a:blipFill rotWithShape="0">
                <a:blip r:embed="rId15"/>
                <a:stretch>
                  <a:fillRect l="-11475" t="-4918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橢圓 31"/>
              <p:cNvSpPr/>
              <p:nvPr/>
            </p:nvSpPr>
            <p:spPr>
              <a:xfrm>
                <a:off x="3776502" y="3712416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橢圓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502" y="3712416"/>
                <a:ext cx="360000" cy="360000"/>
              </a:xfrm>
              <a:prstGeom prst="ellipse">
                <a:avLst/>
              </a:prstGeom>
              <a:blipFill rotWithShape="0">
                <a:blip r:embed="rId16"/>
                <a:stretch>
                  <a:fillRect l="-11475" t="-4918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線單箭頭接點 32"/>
          <p:cNvCxnSpPr>
            <a:stCxn id="23" idx="6"/>
            <a:endCxn id="31" idx="2"/>
          </p:cNvCxnSpPr>
          <p:nvPr/>
        </p:nvCxnSpPr>
        <p:spPr>
          <a:xfrm flipV="1">
            <a:off x="3465942" y="3198292"/>
            <a:ext cx="310560" cy="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stCxn id="24" idx="6"/>
            <a:endCxn id="32" idx="2"/>
          </p:cNvCxnSpPr>
          <p:nvPr/>
        </p:nvCxnSpPr>
        <p:spPr>
          <a:xfrm flipV="1">
            <a:off x="3465942" y="3892416"/>
            <a:ext cx="310560" cy="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2853963" y="2418373"/>
                <a:ext cx="161935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Activate function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963" y="2418373"/>
                <a:ext cx="1619354" cy="584775"/>
              </a:xfrm>
              <a:prstGeom prst="rect">
                <a:avLst/>
              </a:prstGeom>
              <a:blipFill rotWithShape="0">
                <a:blip r:embed="rId17"/>
                <a:stretch>
                  <a:fillRect l="-1880" t="-3125"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2547281" y="2613955"/>
                <a:ext cx="596253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𝑘𝑗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281" y="2613955"/>
                <a:ext cx="596253" cy="391646"/>
              </a:xfrm>
              <a:prstGeom prst="rect">
                <a:avLst/>
              </a:prstGeom>
              <a:blipFill rotWithShape="0">
                <a:blip r:embed="rId18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橢圓 36"/>
              <p:cNvSpPr/>
              <p:nvPr/>
            </p:nvSpPr>
            <p:spPr>
              <a:xfrm>
                <a:off x="4320547" y="3019210"/>
                <a:ext cx="360000" cy="3600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橢圓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547" y="3019210"/>
                <a:ext cx="360000" cy="360000"/>
              </a:xfrm>
              <a:prstGeom prst="ellipse">
                <a:avLst/>
              </a:prstGeom>
              <a:blipFill rotWithShape="0">
                <a:blip r:embed="rId19"/>
                <a:stretch>
                  <a:fillRect l="-9836" b="-655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橢圓 37"/>
              <p:cNvSpPr/>
              <p:nvPr/>
            </p:nvSpPr>
            <p:spPr>
              <a:xfrm>
                <a:off x="4320547" y="3713334"/>
                <a:ext cx="360000" cy="3600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橢圓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547" y="3713334"/>
                <a:ext cx="360000" cy="360000"/>
              </a:xfrm>
              <a:prstGeom prst="ellipse">
                <a:avLst/>
              </a:prstGeom>
              <a:blipFill rotWithShape="0">
                <a:blip r:embed="rId20"/>
                <a:stretch>
                  <a:fillRect l="-11475" b="-655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單箭頭接點 38"/>
          <p:cNvCxnSpPr>
            <a:stCxn id="37" idx="2"/>
            <a:endCxn id="31" idx="6"/>
          </p:cNvCxnSpPr>
          <p:nvPr/>
        </p:nvCxnSpPr>
        <p:spPr>
          <a:xfrm flipH="1" flipV="1">
            <a:off x="4136502" y="3198292"/>
            <a:ext cx="184045" cy="9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stCxn id="38" idx="2"/>
            <a:endCxn id="32" idx="6"/>
          </p:cNvCxnSpPr>
          <p:nvPr/>
        </p:nvCxnSpPr>
        <p:spPr>
          <a:xfrm flipH="1" flipV="1">
            <a:off x="4136502" y="3892416"/>
            <a:ext cx="184045" cy="9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6444349" y="4875034"/>
                <a:ext cx="3437544" cy="515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</m:d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′(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349" y="4875034"/>
                <a:ext cx="3437544" cy="515269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5310513" y="3168399"/>
                <a:ext cx="5705216" cy="5078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513" y="3168399"/>
                <a:ext cx="5705216" cy="507831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7361844" y="1500917"/>
                <a:ext cx="2520049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l-GR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1844" y="1500917"/>
                <a:ext cx="2520049" cy="38081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/>
              <p:cNvSpPr/>
              <p:nvPr/>
            </p:nvSpPr>
            <p:spPr>
              <a:xfrm>
                <a:off x="7401092" y="1893582"/>
                <a:ext cx="2390206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l-GR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2" name="矩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1092" y="1893582"/>
                <a:ext cx="2390206" cy="38081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5458534" y="2560350"/>
                <a:ext cx="27045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dirty="0"/>
                  <a:t> 輸出層→隱藏層參數為</a:t>
                </a:r>
                <a14:m>
                  <m:oMath xmlns:m="http://schemas.openxmlformats.org/officeDocument/2006/math">
                    <m:r>
                      <a:rPr lang="en-US" altLang="zh-TW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534" y="2560350"/>
                <a:ext cx="2704587" cy="369332"/>
              </a:xfrm>
              <a:prstGeom prst="rect">
                <a:avLst/>
              </a:prstGeom>
              <a:blipFill rotWithShape="0">
                <a:blip r:embed="rId2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5458534" y="4131346"/>
                <a:ext cx="26613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dirty="0"/>
                  <a:t> 隱藏層→輸入層參數為</a:t>
                </a:r>
                <a14:m>
                  <m:oMath xmlns:m="http://schemas.openxmlformats.org/officeDocument/2006/math">
                    <m:r>
                      <a:rPr lang="en-US" altLang="zh-TW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534" y="4131346"/>
                <a:ext cx="2661306" cy="369332"/>
              </a:xfrm>
              <a:prstGeom prst="rect">
                <a:avLst/>
              </a:prstGeom>
              <a:blipFill rotWithShape="0">
                <a:blip r:embed="rId2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7743463" y="3168399"/>
            <a:ext cx="1296365" cy="5440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7140842" y="4911220"/>
            <a:ext cx="1470723" cy="5440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/>
        </p:nvSpPr>
        <p:spPr>
          <a:xfrm>
            <a:off x="8611566" y="4911220"/>
            <a:ext cx="991540" cy="54401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/>
              <p:cNvSpPr/>
              <p:nvPr/>
            </p:nvSpPr>
            <p:spPr>
              <a:xfrm>
                <a:off x="2873472" y="5555383"/>
                <a:ext cx="1184940" cy="651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altLang="zh-TW" b="1" i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</m:oMath>
                  </m:oMathPara>
                </a14:m>
                <a:endParaRPr lang="en-US" altLang="zh-TW" b="1" dirty="0" smtClean="0"/>
              </a:p>
            </p:txBody>
          </p:sp>
        </mc:Choice>
        <mc:Fallback xmlns=""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472" y="5555383"/>
                <a:ext cx="1184940" cy="651269"/>
              </a:xfrm>
              <a:prstGeom prst="rect">
                <a:avLst/>
              </a:prstGeom>
              <a:blipFill rotWithShape="0">
                <a:blip r:embed="rId27"/>
                <a:stretch>
                  <a:fillRect b="-74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/>
              <p:cNvSpPr/>
              <p:nvPr/>
            </p:nvSpPr>
            <p:spPr>
              <a:xfrm>
                <a:off x="652723" y="5546427"/>
                <a:ext cx="1184427" cy="651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altLang="zh-TW" b="1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62" name="矩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723" y="5546427"/>
                <a:ext cx="1184427" cy="651269"/>
              </a:xfrm>
              <a:prstGeom prst="rect">
                <a:avLst/>
              </a:prstGeom>
              <a:blipFill rotWithShape="0">
                <a:blip r:embed="rId28"/>
                <a:stretch>
                  <a:fillRect b="-65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矩形 62"/>
          <p:cNvSpPr/>
          <p:nvPr/>
        </p:nvSpPr>
        <p:spPr>
          <a:xfrm>
            <a:off x="2576916" y="5103498"/>
            <a:ext cx="1778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隱藏層→輸出層</a:t>
            </a:r>
          </a:p>
        </p:txBody>
      </p:sp>
      <p:sp>
        <p:nvSpPr>
          <p:cNvPr id="64" name="矩形 63"/>
          <p:cNvSpPr/>
          <p:nvPr/>
        </p:nvSpPr>
        <p:spPr>
          <a:xfrm>
            <a:off x="355912" y="5103498"/>
            <a:ext cx="1778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輸入層→隱藏層</a:t>
            </a:r>
          </a:p>
        </p:txBody>
      </p:sp>
      <p:sp>
        <p:nvSpPr>
          <p:cNvPr id="65" name="矩形 64"/>
          <p:cNvSpPr/>
          <p:nvPr/>
        </p:nvSpPr>
        <p:spPr>
          <a:xfrm>
            <a:off x="5458534" y="5699482"/>
            <a:ext cx="51214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前面層的</a:t>
            </a:r>
            <a:r>
              <a:rPr lang="en-US" altLang="zh-TW" dirty="0" smtClean="0"/>
              <a:t>gradient</a:t>
            </a:r>
            <a:endParaRPr lang="en-US" altLang="zh-TW" dirty="0"/>
          </a:p>
          <a:p>
            <a:r>
              <a:rPr lang="zh-TW" altLang="en-US" dirty="0" smtClean="0"/>
              <a:t>會是由後面所有層的</a:t>
            </a:r>
            <a:r>
              <a:rPr lang="en-US" altLang="zh-TW" dirty="0" smtClean="0"/>
              <a:t>gradient</a:t>
            </a:r>
            <a:r>
              <a:rPr lang="zh-TW" altLang="en-US" dirty="0" smtClean="0"/>
              <a:t>和現在這層的壘乘。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7821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神經網路太深層的問題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5400" dirty="0"/>
              <a:t>神經網路太深層的問題</a:t>
            </a:r>
          </a:p>
        </p:txBody>
      </p:sp>
    </p:spTree>
    <p:extLst>
      <p:ext uri="{BB962C8B-B14F-4D97-AF65-F5344CB8AC3E}">
        <p14:creationId xmlns:p14="http://schemas.microsoft.com/office/powerpoint/2010/main" val="302966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Sigmoid</a:t>
            </a:r>
            <a:r>
              <a:rPr lang="zh-TW" altLang="en-US" dirty="0" smtClean="0"/>
              <a:t>在神經網路太深層的問題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橢圓 3"/>
              <p:cNvSpPr/>
              <p:nvPr/>
            </p:nvSpPr>
            <p:spPr>
              <a:xfrm>
                <a:off x="317863" y="3018292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橢圓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63" y="3018292"/>
                <a:ext cx="360000" cy="360000"/>
              </a:xfrm>
              <a:prstGeom prst="ellipse">
                <a:avLst/>
              </a:prstGeom>
              <a:blipFill rotWithShape="0">
                <a:blip r:embed="rId3"/>
                <a:stretch>
                  <a:fillRect l="-3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橢圓 4"/>
              <p:cNvSpPr/>
              <p:nvPr/>
            </p:nvSpPr>
            <p:spPr>
              <a:xfrm>
                <a:off x="317863" y="3712416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橢圓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63" y="3712416"/>
                <a:ext cx="360000" cy="360000"/>
              </a:xfrm>
              <a:prstGeom prst="ellipse">
                <a:avLst/>
              </a:prstGeom>
              <a:blipFill rotWithShape="0">
                <a:blip r:embed="rId4"/>
                <a:stretch>
                  <a:fillRect l="-3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橢圓 5"/>
              <p:cNvSpPr/>
              <p:nvPr/>
            </p:nvSpPr>
            <p:spPr>
              <a:xfrm>
                <a:off x="1460863" y="2658292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橢圓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863" y="2658292"/>
                <a:ext cx="360000" cy="360000"/>
              </a:xfrm>
              <a:prstGeom prst="ellipse">
                <a:avLst/>
              </a:prstGeom>
              <a:blipFill rotWithShape="0">
                <a:blip r:embed="rId5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/>
              <p:cNvSpPr/>
              <p:nvPr/>
            </p:nvSpPr>
            <p:spPr>
              <a:xfrm>
                <a:off x="1460863" y="3352416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橢圓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863" y="3352416"/>
                <a:ext cx="360000" cy="360000"/>
              </a:xfrm>
              <a:prstGeom prst="ellipse">
                <a:avLst/>
              </a:prstGeom>
              <a:blipFill rotWithShape="0">
                <a:blip r:embed="rId6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橢圓 7"/>
              <p:cNvSpPr/>
              <p:nvPr/>
            </p:nvSpPr>
            <p:spPr>
              <a:xfrm>
                <a:off x="1460863" y="4046540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橢圓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863" y="4046540"/>
                <a:ext cx="360000" cy="360000"/>
              </a:xfrm>
              <a:prstGeom prst="ellipse">
                <a:avLst/>
              </a:prstGeom>
              <a:blipFill rotWithShape="0">
                <a:blip r:embed="rId7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橢圓 8"/>
              <p:cNvSpPr/>
              <p:nvPr/>
            </p:nvSpPr>
            <p:spPr>
              <a:xfrm>
                <a:off x="2133963" y="2658292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橢圓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963" y="2658292"/>
                <a:ext cx="360000" cy="360000"/>
              </a:xfrm>
              <a:prstGeom prst="ellipse">
                <a:avLst/>
              </a:prstGeom>
              <a:blipFill rotWithShape="0">
                <a:blip r:embed="rId8"/>
                <a:stretch>
                  <a:fillRect l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橢圓 9"/>
              <p:cNvSpPr/>
              <p:nvPr/>
            </p:nvSpPr>
            <p:spPr>
              <a:xfrm>
                <a:off x="2133963" y="3352416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橢圓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963" y="3352416"/>
                <a:ext cx="360000" cy="360000"/>
              </a:xfrm>
              <a:prstGeom prst="ellipse">
                <a:avLst/>
              </a:prstGeom>
              <a:blipFill rotWithShape="0">
                <a:blip r:embed="rId9"/>
                <a:stretch>
                  <a:fillRect l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/>
              <p:cNvSpPr/>
              <p:nvPr/>
            </p:nvSpPr>
            <p:spPr>
              <a:xfrm>
                <a:off x="2133963" y="4046540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橢圓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963" y="4046540"/>
                <a:ext cx="360000" cy="360000"/>
              </a:xfrm>
              <a:prstGeom prst="ellipse">
                <a:avLst/>
              </a:prstGeom>
              <a:blipFill rotWithShape="0">
                <a:blip r:embed="rId10"/>
                <a:stretch>
                  <a:fillRect l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單箭頭接點 11"/>
          <p:cNvCxnSpPr>
            <a:stCxn id="4" idx="6"/>
            <a:endCxn id="6" idx="2"/>
          </p:cNvCxnSpPr>
          <p:nvPr/>
        </p:nvCxnSpPr>
        <p:spPr>
          <a:xfrm flipV="1">
            <a:off x="677863" y="2838292"/>
            <a:ext cx="78300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5" idx="6"/>
            <a:endCxn id="6" idx="2"/>
          </p:cNvCxnSpPr>
          <p:nvPr/>
        </p:nvCxnSpPr>
        <p:spPr>
          <a:xfrm flipV="1">
            <a:off x="677863" y="2838292"/>
            <a:ext cx="783000" cy="1054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stCxn id="4" idx="6"/>
            <a:endCxn id="7" idx="2"/>
          </p:cNvCxnSpPr>
          <p:nvPr/>
        </p:nvCxnSpPr>
        <p:spPr>
          <a:xfrm>
            <a:off x="677863" y="3198292"/>
            <a:ext cx="783000" cy="334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4" idx="6"/>
            <a:endCxn id="8" idx="2"/>
          </p:cNvCxnSpPr>
          <p:nvPr/>
        </p:nvCxnSpPr>
        <p:spPr>
          <a:xfrm>
            <a:off x="677863" y="3198292"/>
            <a:ext cx="783000" cy="1028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stCxn id="5" idx="6"/>
            <a:endCxn id="7" idx="2"/>
          </p:cNvCxnSpPr>
          <p:nvPr/>
        </p:nvCxnSpPr>
        <p:spPr>
          <a:xfrm flipV="1">
            <a:off x="677863" y="3532416"/>
            <a:ext cx="78300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5" idx="6"/>
            <a:endCxn id="8" idx="2"/>
          </p:cNvCxnSpPr>
          <p:nvPr/>
        </p:nvCxnSpPr>
        <p:spPr>
          <a:xfrm>
            <a:off x="677863" y="3892416"/>
            <a:ext cx="783000" cy="334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6" idx="6"/>
            <a:endCxn id="9" idx="2"/>
          </p:cNvCxnSpPr>
          <p:nvPr/>
        </p:nvCxnSpPr>
        <p:spPr>
          <a:xfrm>
            <a:off x="1820863" y="2838292"/>
            <a:ext cx="313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7" idx="6"/>
            <a:endCxn id="10" idx="2"/>
          </p:cNvCxnSpPr>
          <p:nvPr/>
        </p:nvCxnSpPr>
        <p:spPr>
          <a:xfrm>
            <a:off x="1820863" y="3532416"/>
            <a:ext cx="313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stCxn id="8" idx="6"/>
            <a:endCxn id="11" idx="2"/>
          </p:cNvCxnSpPr>
          <p:nvPr/>
        </p:nvCxnSpPr>
        <p:spPr>
          <a:xfrm>
            <a:off x="1820863" y="4226540"/>
            <a:ext cx="313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658082" y="2576564"/>
                <a:ext cx="5367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82" y="2576564"/>
                <a:ext cx="536750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1142088" y="2094208"/>
                <a:ext cx="161935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Activate function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088" y="2094208"/>
                <a:ext cx="1619354" cy="584775"/>
              </a:xfrm>
              <a:prstGeom prst="rect">
                <a:avLst/>
              </a:prstGeom>
              <a:blipFill rotWithShape="0">
                <a:blip r:embed="rId12"/>
                <a:stretch>
                  <a:fillRect l="-1880" t="-3158" b="-73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橢圓 22"/>
              <p:cNvSpPr/>
              <p:nvPr/>
            </p:nvSpPr>
            <p:spPr>
              <a:xfrm>
                <a:off x="3105942" y="3022807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橢圓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942" y="3022807"/>
                <a:ext cx="360000" cy="360000"/>
              </a:xfrm>
              <a:prstGeom prst="ellipse">
                <a:avLst/>
              </a:prstGeom>
              <a:blipFill rotWithShape="0">
                <a:blip r:embed="rId13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橢圓 23"/>
              <p:cNvSpPr/>
              <p:nvPr/>
            </p:nvSpPr>
            <p:spPr>
              <a:xfrm>
                <a:off x="3105942" y="3716931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橢圓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942" y="3716931"/>
                <a:ext cx="360000" cy="360000"/>
              </a:xfrm>
              <a:prstGeom prst="ellipse">
                <a:avLst/>
              </a:prstGeom>
              <a:blipFill rotWithShape="0">
                <a:blip r:embed="rId14"/>
                <a:stretch>
                  <a:fillRect l="-3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單箭頭接點 24"/>
          <p:cNvCxnSpPr>
            <a:stCxn id="9" idx="6"/>
            <a:endCxn id="23" idx="2"/>
          </p:cNvCxnSpPr>
          <p:nvPr/>
        </p:nvCxnSpPr>
        <p:spPr>
          <a:xfrm>
            <a:off x="2493963" y="2838292"/>
            <a:ext cx="611979" cy="36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stCxn id="10" idx="6"/>
            <a:endCxn id="23" idx="2"/>
          </p:cNvCxnSpPr>
          <p:nvPr/>
        </p:nvCxnSpPr>
        <p:spPr>
          <a:xfrm flipV="1">
            <a:off x="2493963" y="3202807"/>
            <a:ext cx="611979" cy="329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stCxn id="11" idx="6"/>
            <a:endCxn id="23" idx="2"/>
          </p:cNvCxnSpPr>
          <p:nvPr/>
        </p:nvCxnSpPr>
        <p:spPr>
          <a:xfrm flipV="1">
            <a:off x="2493963" y="3202807"/>
            <a:ext cx="611979" cy="1023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9" idx="6"/>
            <a:endCxn id="24" idx="2"/>
          </p:cNvCxnSpPr>
          <p:nvPr/>
        </p:nvCxnSpPr>
        <p:spPr>
          <a:xfrm>
            <a:off x="2493963" y="2838292"/>
            <a:ext cx="611979" cy="1058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stCxn id="10" idx="6"/>
            <a:endCxn id="24" idx="2"/>
          </p:cNvCxnSpPr>
          <p:nvPr/>
        </p:nvCxnSpPr>
        <p:spPr>
          <a:xfrm>
            <a:off x="2493963" y="3532416"/>
            <a:ext cx="611979" cy="36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11" idx="6"/>
            <a:endCxn id="24" idx="2"/>
          </p:cNvCxnSpPr>
          <p:nvPr/>
        </p:nvCxnSpPr>
        <p:spPr>
          <a:xfrm flipV="1">
            <a:off x="2493963" y="3896931"/>
            <a:ext cx="611979" cy="329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橢圓 30"/>
              <p:cNvSpPr/>
              <p:nvPr/>
            </p:nvSpPr>
            <p:spPr>
              <a:xfrm>
                <a:off x="3776502" y="3018292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橢圓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502" y="3018292"/>
                <a:ext cx="360000" cy="360000"/>
              </a:xfrm>
              <a:prstGeom prst="ellipse">
                <a:avLst/>
              </a:prstGeom>
              <a:blipFill rotWithShape="0">
                <a:blip r:embed="rId15"/>
                <a:stretch>
                  <a:fillRect l="-11475" t="-4918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橢圓 31"/>
              <p:cNvSpPr/>
              <p:nvPr/>
            </p:nvSpPr>
            <p:spPr>
              <a:xfrm>
                <a:off x="3776502" y="3712416"/>
                <a:ext cx="360000" cy="360000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橢圓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502" y="3712416"/>
                <a:ext cx="360000" cy="360000"/>
              </a:xfrm>
              <a:prstGeom prst="ellipse">
                <a:avLst/>
              </a:prstGeom>
              <a:blipFill rotWithShape="0">
                <a:blip r:embed="rId16"/>
                <a:stretch>
                  <a:fillRect l="-11475" t="-4918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線單箭頭接點 32"/>
          <p:cNvCxnSpPr>
            <a:stCxn id="23" idx="6"/>
            <a:endCxn id="31" idx="2"/>
          </p:cNvCxnSpPr>
          <p:nvPr/>
        </p:nvCxnSpPr>
        <p:spPr>
          <a:xfrm flipV="1">
            <a:off x="3465942" y="3198292"/>
            <a:ext cx="310560" cy="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stCxn id="24" idx="6"/>
            <a:endCxn id="32" idx="2"/>
          </p:cNvCxnSpPr>
          <p:nvPr/>
        </p:nvCxnSpPr>
        <p:spPr>
          <a:xfrm flipV="1">
            <a:off x="3465942" y="3892416"/>
            <a:ext cx="310560" cy="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2853963" y="2418373"/>
                <a:ext cx="161935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Activate function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963" y="2418373"/>
                <a:ext cx="1619354" cy="584775"/>
              </a:xfrm>
              <a:prstGeom prst="rect">
                <a:avLst/>
              </a:prstGeom>
              <a:blipFill rotWithShape="0">
                <a:blip r:embed="rId17"/>
                <a:stretch>
                  <a:fillRect l="-1880" t="-3125"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2547281" y="2613955"/>
                <a:ext cx="596253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𝑘𝑗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281" y="2613955"/>
                <a:ext cx="596253" cy="391646"/>
              </a:xfrm>
              <a:prstGeom prst="rect">
                <a:avLst/>
              </a:prstGeom>
              <a:blipFill rotWithShape="0">
                <a:blip r:embed="rId18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橢圓 36"/>
              <p:cNvSpPr/>
              <p:nvPr/>
            </p:nvSpPr>
            <p:spPr>
              <a:xfrm>
                <a:off x="4320547" y="3019210"/>
                <a:ext cx="360000" cy="3600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橢圓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547" y="3019210"/>
                <a:ext cx="360000" cy="360000"/>
              </a:xfrm>
              <a:prstGeom prst="ellipse">
                <a:avLst/>
              </a:prstGeom>
              <a:blipFill rotWithShape="0">
                <a:blip r:embed="rId19"/>
                <a:stretch>
                  <a:fillRect l="-9836" b="-655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橢圓 37"/>
              <p:cNvSpPr/>
              <p:nvPr/>
            </p:nvSpPr>
            <p:spPr>
              <a:xfrm>
                <a:off x="4320547" y="3713334"/>
                <a:ext cx="360000" cy="3600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橢圓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547" y="3713334"/>
                <a:ext cx="360000" cy="360000"/>
              </a:xfrm>
              <a:prstGeom prst="ellipse">
                <a:avLst/>
              </a:prstGeom>
              <a:blipFill rotWithShape="0">
                <a:blip r:embed="rId20"/>
                <a:stretch>
                  <a:fillRect l="-11475" b="-655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單箭頭接點 38"/>
          <p:cNvCxnSpPr>
            <a:stCxn id="37" idx="2"/>
            <a:endCxn id="31" idx="6"/>
          </p:cNvCxnSpPr>
          <p:nvPr/>
        </p:nvCxnSpPr>
        <p:spPr>
          <a:xfrm flipH="1" flipV="1">
            <a:off x="4136502" y="3198292"/>
            <a:ext cx="184045" cy="9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stCxn id="38" idx="2"/>
            <a:endCxn id="32" idx="6"/>
          </p:cNvCxnSpPr>
          <p:nvPr/>
        </p:nvCxnSpPr>
        <p:spPr>
          <a:xfrm flipH="1" flipV="1">
            <a:off x="4136502" y="3892416"/>
            <a:ext cx="184045" cy="9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6246229" y="2680667"/>
                <a:ext cx="3437544" cy="515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</m:d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′(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229" y="2680667"/>
                <a:ext cx="3437544" cy="515269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5179901" y="1736618"/>
                <a:ext cx="5705216" cy="5078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901" y="1736618"/>
                <a:ext cx="5705216" cy="507831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5327922" y="1358057"/>
                <a:ext cx="27045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dirty="0"/>
                  <a:t> 輸出層→隱藏層參數為</a:t>
                </a:r>
                <a14:m>
                  <m:oMath xmlns:m="http://schemas.openxmlformats.org/officeDocument/2006/math">
                    <m:r>
                      <a:rPr lang="en-US" altLang="zh-TW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922" y="1358057"/>
                <a:ext cx="2704587" cy="369332"/>
              </a:xfrm>
              <a:prstGeom prst="rect">
                <a:avLst/>
              </a:prstGeom>
              <a:blipFill rotWithShape="0">
                <a:blip r:embed="rId2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5327922" y="2309651"/>
                <a:ext cx="26613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dirty="0"/>
                  <a:t> 隱藏層→輸入層參數為</a:t>
                </a:r>
                <a14:m>
                  <m:oMath xmlns:m="http://schemas.openxmlformats.org/officeDocument/2006/math">
                    <m:r>
                      <a:rPr lang="en-US" altLang="zh-TW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922" y="2309651"/>
                <a:ext cx="2661306" cy="369332"/>
              </a:xfrm>
              <a:prstGeom prst="rect">
                <a:avLst/>
              </a:prstGeom>
              <a:blipFill rotWithShape="0">
                <a:blip r:embed="rId2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7612851" y="1736618"/>
            <a:ext cx="1296365" cy="5440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6942722" y="2716853"/>
            <a:ext cx="1470723" cy="5440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/>
        </p:nvSpPr>
        <p:spPr>
          <a:xfrm>
            <a:off x="8413446" y="2716853"/>
            <a:ext cx="991540" cy="54401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/>
              <p:cNvSpPr/>
              <p:nvPr/>
            </p:nvSpPr>
            <p:spPr>
              <a:xfrm>
                <a:off x="2873472" y="5555383"/>
                <a:ext cx="1184940" cy="651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altLang="zh-TW" b="1" i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</m:oMath>
                  </m:oMathPara>
                </a14:m>
                <a:endParaRPr lang="en-US" altLang="zh-TW" b="1" dirty="0" smtClean="0"/>
              </a:p>
            </p:txBody>
          </p:sp>
        </mc:Choice>
        <mc:Fallback xmlns=""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472" y="5555383"/>
                <a:ext cx="1184940" cy="651269"/>
              </a:xfrm>
              <a:prstGeom prst="rect">
                <a:avLst/>
              </a:prstGeom>
              <a:blipFill rotWithShape="0">
                <a:blip r:embed="rId25"/>
                <a:stretch>
                  <a:fillRect b="-74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/>
              <p:cNvSpPr/>
              <p:nvPr/>
            </p:nvSpPr>
            <p:spPr>
              <a:xfrm>
                <a:off x="652723" y="5546427"/>
                <a:ext cx="1184427" cy="651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altLang="zh-TW" b="1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62" name="矩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723" y="5546427"/>
                <a:ext cx="1184427" cy="651269"/>
              </a:xfrm>
              <a:prstGeom prst="rect">
                <a:avLst/>
              </a:prstGeom>
              <a:blipFill rotWithShape="0">
                <a:blip r:embed="rId26"/>
                <a:stretch>
                  <a:fillRect b="-65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矩形 62"/>
          <p:cNvSpPr/>
          <p:nvPr/>
        </p:nvSpPr>
        <p:spPr>
          <a:xfrm>
            <a:off x="2576916" y="5103498"/>
            <a:ext cx="1778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隱藏層→輸出層</a:t>
            </a:r>
          </a:p>
        </p:txBody>
      </p:sp>
      <p:sp>
        <p:nvSpPr>
          <p:cNvPr id="64" name="矩形 63"/>
          <p:cNvSpPr/>
          <p:nvPr/>
        </p:nvSpPr>
        <p:spPr>
          <a:xfrm>
            <a:off x="355912" y="5103498"/>
            <a:ext cx="1778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輸入層→隱藏層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/>
              <p:cNvSpPr/>
              <p:nvPr/>
            </p:nvSpPr>
            <p:spPr>
              <a:xfrm>
                <a:off x="6942722" y="3537588"/>
                <a:ext cx="2379819" cy="1096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dirty="0"/>
                  <a:t>Sigmoid </a:t>
                </a:r>
                <a:r>
                  <a:rPr lang="en-US" altLang="zh-TW" dirty="0" smtClean="0"/>
                  <a:t>: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altLang="zh-TW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)(1−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65" name="矩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722" y="3537588"/>
                <a:ext cx="2379819" cy="1096775"/>
              </a:xfrm>
              <a:prstGeom prst="rect">
                <a:avLst/>
              </a:prstGeom>
              <a:blipFill rotWithShape="0">
                <a:blip r:embed="rId27"/>
                <a:stretch>
                  <a:fillRect l="-23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圖片 5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402295" y="4764453"/>
            <a:ext cx="3173865" cy="181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8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Sigmoid</a:t>
            </a:r>
            <a:r>
              <a:rPr lang="zh-TW" altLang="en-US" dirty="0"/>
              <a:t>在神經網路太深層的問題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761122" y="2125348"/>
                <a:ext cx="3302955" cy="15657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dirty="0" smtClean="0"/>
                  <a:t>Sigmoid :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altLang="zh-TW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TW" b="0" dirty="0" smtClean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dirty="0" smtClean="0"/>
                  <a:t>輸出介於</a:t>
                </a:r>
                <a:r>
                  <a:rPr lang="en-US" altLang="zh-TW" dirty="0" smtClean="0"/>
                  <a:t>0~1</a:t>
                </a: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122" y="2125348"/>
                <a:ext cx="3302955" cy="1565750"/>
              </a:xfrm>
              <a:prstGeom prst="rect">
                <a:avLst/>
              </a:prstGeom>
              <a:blipFill rotWithShape="0">
                <a:blip r:embed="rId3"/>
                <a:stretch>
                  <a:fillRect l="-1661" b="-27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79" y="3669733"/>
            <a:ext cx="4446998" cy="2544196"/>
          </a:xfrm>
          <a:prstGeom prst="rect">
            <a:avLst/>
          </a:prstGeom>
        </p:spPr>
      </p:pic>
      <p:grpSp>
        <p:nvGrpSpPr>
          <p:cNvPr id="12" name="群組 11"/>
          <p:cNvGrpSpPr/>
          <p:nvPr/>
        </p:nvGrpSpPr>
        <p:grpSpPr>
          <a:xfrm>
            <a:off x="6900487" y="3025663"/>
            <a:ext cx="4460240" cy="3723645"/>
            <a:chOff x="7112002" y="2397635"/>
            <a:chExt cx="4460240" cy="3723645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12002" y="2690993"/>
              <a:ext cx="4460240" cy="3245621"/>
            </a:xfrm>
            <a:prstGeom prst="rect">
              <a:avLst/>
            </a:prstGeom>
          </p:spPr>
        </p:pic>
        <p:grpSp>
          <p:nvGrpSpPr>
            <p:cNvPr id="10" name="群組 9"/>
            <p:cNvGrpSpPr/>
            <p:nvPr/>
          </p:nvGrpSpPr>
          <p:grpSpPr>
            <a:xfrm>
              <a:off x="8964721" y="2397635"/>
              <a:ext cx="887124" cy="3723645"/>
              <a:chOff x="9128113" y="1691322"/>
              <a:chExt cx="887124" cy="372364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矩形 7"/>
                  <p:cNvSpPr/>
                  <p:nvPr/>
                </p:nvSpPr>
                <p:spPr>
                  <a:xfrm>
                    <a:off x="9128113" y="1691322"/>
                    <a:ext cx="76989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8" name="矩形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28113" y="1691322"/>
                    <a:ext cx="769891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矩形 8"/>
                  <p:cNvSpPr/>
                  <p:nvPr/>
                </p:nvSpPr>
                <p:spPr>
                  <a:xfrm>
                    <a:off x="9321521" y="5045635"/>
                    <a:ext cx="693716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9" name="矩形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21521" y="5045635"/>
                    <a:ext cx="693716" cy="36933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6753643" y="1984893"/>
                <a:ext cx="4385943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會</m:t>
                    </m:r>
                    <m:r>
                      <a:rPr lang="zh-TW" altLang="en-US" i="1" dirty="0">
                        <a:latin typeface="Cambria Math" panose="02040503050406030204" pitchFamily="18" charset="0"/>
                      </a:rPr>
                      <m:t>更小，最大值</m:t>
                    </m:r>
                  </m:oMath>
                </a14:m>
                <a:r>
                  <a:rPr lang="zh-TW" altLang="en-US" dirty="0"/>
                  <a:t>為</a:t>
                </a:r>
                <a:r>
                  <a:rPr lang="en-US" altLang="zh-TW" dirty="0"/>
                  <a:t>0.25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)=0.5</m:t>
                    </m:r>
                  </m:oMath>
                </a14:m>
                <a:r>
                  <a:rPr lang="zh-TW" altLang="en-US" dirty="0"/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)=0.5×0.5=0.25</m:t>
                    </m:r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643" y="1984893"/>
                <a:ext cx="4385943" cy="923330"/>
              </a:xfrm>
              <a:prstGeom prst="rect">
                <a:avLst/>
              </a:prstGeom>
              <a:blipFill rotWithShape="0">
                <a:blip r:embed="rId8"/>
                <a:stretch>
                  <a:fillRect b="-52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286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Sigmoid</a:t>
            </a:r>
            <a:r>
              <a:rPr lang="zh-TW" altLang="en-US" dirty="0" smtClean="0"/>
              <a:t>在神經網路太深層的問題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5244257" y="1808492"/>
                <a:ext cx="6895250" cy="45316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</m:d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  <m:sup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altLang="zh-TW" b="1" dirty="0" smtClean="0"/>
              </a:p>
              <a:p>
                <a:pPr>
                  <a:lnSpc>
                    <a:spcPct val="150000"/>
                  </a:lnSpc>
                </a:pPr>
                <a:endParaRPr lang="en-US" altLang="zh-TW" dirty="0" smtClean="0"/>
              </a:p>
              <a:p>
                <a:pPr>
                  <a:lnSpc>
                    <a:spcPct val="150000"/>
                  </a:lnSpc>
                </a:pPr>
                <a:r>
                  <a:rPr lang="zh-TW" altLang="en-US" dirty="0" smtClean="0"/>
                  <a:t>所以當層數到</a:t>
                </a:r>
                <a:r>
                  <a:rPr lang="en-US" altLang="zh-TW" dirty="0" smtClean="0"/>
                  <a:t>100</a:t>
                </a:r>
                <a:r>
                  <a:rPr lang="zh-TW" altLang="en-US" dirty="0" smtClean="0"/>
                  <a:t>層時候，對於第一層的</a:t>
                </a:r>
                <a:r>
                  <a:rPr lang="en-US" altLang="zh-TW" dirty="0" smtClean="0"/>
                  <a:t>gradient</a:t>
                </a:r>
                <a:r>
                  <a:rPr lang="zh-TW" altLang="en-US" dirty="0" smtClean="0"/>
                  <a:t>會有</a:t>
                </a:r>
                <a:r>
                  <a:rPr lang="en-US" altLang="zh-TW" dirty="0" smtClean="0"/>
                  <a:t>100</a:t>
                </a:r>
                <a:r>
                  <a:rPr lang="zh-TW" altLang="en-US" dirty="0" smtClean="0"/>
                  <a:t>個</a:t>
                </a:r>
                <a:r>
                  <a:rPr lang="en-US" altLang="zh-TW" dirty="0" smtClean="0"/>
                  <a:t>activate function</a:t>
                </a:r>
                <a:r>
                  <a:rPr lang="zh-TW" altLang="en-US" dirty="0" smtClean="0"/>
                  <a:t>的導數相乘。</a:t>
                </a:r>
                <a:endParaRPr lang="en-US" altLang="zh-TW" dirty="0" smtClean="0"/>
              </a:p>
              <a:p>
                <a:pPr>
                  <a:lnSpc>
                    <a:spcPct val="150000"/>
                  </a:lnSpc>
                </a:pPr>
                <a:endParaRPr lang="en-US" altLang="zh-TW" dirty="0"/>
              </a:p>
              <a:p>
                <a:pPr>
                  <a:lnSpc>
                    <a:spcPct val="150000"/>
                  </a:lnSpc>
                </a:pPr>
                <a:r>
                  <a:rPr lang="zh-TW" altLang="en-US" dirty="0" smtClean="0"/>
                  <a:t>剛剛</a:t>
                </a:r>
                <a:r>
                  <a:rPr lang="en-US" altLang="zh-TW" dirty="0" smtClean="0"/>
                  <a:t>sigmoid</a:t>
                </a:r>
                <a:r>
                  <a:rPr lang="zh-TW" altLang="en-US" dirty="0" smtClean="0"/>
                  <a:t>已經說了，其導數最大為</a:t>
                </a:r>
                <a:r>
                  <a:rPr lang="en-US" altLang="zh-TW" dirty="0" smtClean="0"/>
                  <a:t>0.25</a:t>
                </a:r>
                <a:r>
                  <a:rPr lang="zh-TW" altLang="en-US" dirty="0" smtClean="0"/>
                  <a:t>。</a:t>
                </a:r>
                <a:endParaRPr lang="en-US" altLang="zh-TW" dirty="0" smtClean="0"/>
              </a:p>
              <a:p>
                <a:pPr>
                  <a:lnSpc>
                    <a:spcPct val="150000"/>
                  </a:lnSpc>
                </a:pPr>
                <a:r>
                  <a:rPr lang="zh-TW" altLang="en-US" dirty="0" smtClean="0"/>
                  <a:t>所以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 dirty="0">
                            <a:latin typeface="Cambria Math" panose="02040503050406030204" pitchFamily="18" charset="0"/>
                          </a:rPr>
                          <m:t>0.25</m:t>
                        </m:r>
                      </m:e>
                      <m:sup>
                        <m:r>
                          <a:rPr lang="en-US" altLang="zh-TW" b="1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b="1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TW" b="1" i="1" dirty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TW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TW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TW" dirty="0" smtClean="0"/>
              </a:p>
              <a:p>
                <a:pPr>
                  <a:lnSpc>
                    <a:spcPct val="150000"/>
                  </a:lnSpc>
                </a:pPr>
                <a:r>
                  <a:rPr lang="zh-TW" altLang="en-US" sz="2800" dirty="0" smtClean="0">
                    <a:solidFill>
                      <a:srgbClr val="C00000"/>
                    </a:solidFill>
                  </a:rPr>
                  <a:t>這就是梯度消失問題</a:t>
                </a:r>
                <a:r>
                  <a:rPr lang="en-US" altLang="zh-TW" sz="2800" dirty="0" smtClean="0">
                    <a:solidFill>
                      <a:srgbClr val="C00000"/>
                    </a:solidFill>
                  </a:rPr>
                  <a:t>(Vanishing gradient)</a:t>
                </a:r>
              </a:p>
              <a:p>
                <a:pPr>
                  <a:lnSpc>
                    <a:spcPct val="150000"/>
                  </a:lnSpc>
                </a:pPr>
                <a:r>
                  <a:rPr lang="zh-TW" altLang="en-US" dirty="0"/>
                  <a:t>如果導</a:t>
                </a:r>
                <a:r>
                  <a:rPr lang="zh-TW" altLang="en-US" dirty="0" smtClean="0"/>
                  <a:t>數值單調大於</a:t>
                </a:r>
                <a:r>
                  <a:rPr lang="en-US" altLang="zh-TW" dirty="0" smtClean="0"/>
                  <a:t>1</a:t>
                </a:r>
                <a:r>
                  <a:rPr lang="zh-TW" altLang="en-US" dirty="0" smtClean="0"/>
                  <a:t>時，就會發生</a:t>
                </a:r>
                <a:r>
                  <a:rPr lang="zh-TW" altLang="en-US" b="1" dirty="0">
                    <a:solidFill>
                      <a:srgbClr val="C00000"/>
                    </a:solidFill>
                  </a:rPr>
                  <a:t>梯度爆炸問題（</a:t>
                </a:r>
                <a:r>
                  <a:rPr lang="en-US" altLang="zh-TW" b="1" dirty="0">
                    <a:solidFill>
                      <a:srgbClr val="C00000"/>
                    </a:solidFill>
                  </a:rPr>
                  <a:t>exploding gradient </a:t>
                </a:r>
                <a:r>
                  <a:rPr lang="en-US" altLang="zh-TW" b="1" dirty="0" smtClean="0">
                    <a:solidFill>
                      <a:srgbClr val="C00000"/>
                    </a:solidFill>
                  </a:rPr>
                  <a:t>problem</a:t>
                </a:r>
                <a:r>
                  <a:rPr lang="zh-TW" altLang="en-US" b="1" dirty="0" smtClean="0">
                    <a:solidFill>
                      <a:srgbClr val="C00000"/>
                    </a:solidFill>
                  </a:rPr>
                  <a:t>）</a:t>
                </a:r>
                <a:r>
                  <a:rPr lang="zh-TW" altLang="en-US" dirty="0" smtClean="0"/>
                  <a:t>。</a:t>
                </a:r>
                <a:endParaRPr lang="en-US" altLang="zh-TW" dirty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257" y="1808492"/>
                <a:ext cx="6895250" cy="4531625"/>
              </a:xfrm>
              <a:prstGeom prst="rect">
                <a:avLst/>
              </a:prstGeom>
              <a:blipFill rotWithShape="0">
                <a:blip r:embed="rId3"/>
                <a:stretch>
                  <a:fillRect l="-1768" b="-2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群組 52"/>
          <p:cNvGrpSpPr/>
          <p:nvPr/>
        </p:nvGrpSpPr>
        <p:grpSpPr>
          <a:xfrm>
            <a:off x="333299" y="1810011"/>
            <a:ext cx="4624396" cy="2924549"/>
            <a:chOff x="5679830" y="2359005"/>
            <a:chExt cx="5473244" cy="3479086"/>
          </a:xfrm>
        </p:grpSpPr>
        <p:pic>
          <p:nvPicPr>
            <p:cNvPr id="55" name="圖片 54">
              <a:extLst>
                <a:ext uri="{FF2B5EF4-FFF2-40B4-BE49-F238E27FC236}">
                  <a16:creationId xmlns="" xmlns:a16="http://schemas.microsoft.com/office/drawing/2014/main" id="{29845FA7-58D0-42AF-8B7F-0257DF318C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1280"/>
            <a:stretch/>
          </p:blipFill>
          <p:spPr>
            <a:xfrm>
              <a:off x="5679830" y="2926370"/>
              <a:ext cx="5473244" cy="2911721"/>
            </a:xfrm>
            <a:prstGeom prst="rect">
              <a:avLst/>
            </a:prstGeom>
          </p:spPr>
        </p:pic>
        <p:sp>
          <p:nvSpPr>
            <p:cNvPr id="56" name="矩形 55"/>
            <p:cNvSpPr/>
            <p:nvPr/>
          </p:nvSpPr>
          <p:spPr>
            <a:xfrm>
              <a:off x="7819173" y="2359005"/>
              <a:ext cx="119455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200" b="1" dirty="0" smtClean="0"/>
                <a:t>MLP</a:t>
              </a:r>
              <a:endParaRPr lang="zh-TW" altLang="en-US" sz="3200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4262818" y="4406851"/>
                <a:ext cx="4264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818" y="4406851"/>
                <a:ext cx="426463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/>
              <p:cNvSpPr/>
              <p:nvPr/>
            </p:nvSpPr>
            <p:spPr>
              <a:xfrm>
                <a:off x="3283775" y="4866640"/>
                <a:ext cx="4355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6" name="矩形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775" y="4866640"/>
                <a:ext cx="435504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/>
              <p:cNvSpPr/>
              <p:nvPr/>
            </p:nvSpPr>
            <p:spPr>
              <a:xfrm>
                <a:off x="2336982" y="4866640"/>
                <a:ext cx="4355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7" name="矩形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982" y="4866640"/>
                <a:ext cx="435504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/>
              <p:cNvSpPr/>
              <p:nvPr/>
            </p:nvSpPr>
            <p:spPr>
              <a:xfrm>
                <a:off x="1431772" y="4960849"/>
                <a:ext cx="4301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8" name="矩形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772" y="4960849"/>
                <a:ext cx="430182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圓角矩形 68"/>
          <p:cNvSpPr/>
          <p:nvPr/>
        </p:nvSpPr>
        <p:spPr>
          <a:xfrm>
            <a:off x="728924" y="2626931"/>
            <a:ext cx="853441" cy="210762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/>
              <p:cNvSpPr/>
              <p:nvPr/>
            </p:nvSpPr>
            <p:spPr>
              <a:xfrm>
                <a:off x="824139" y="2530572"/>
                <a:ext cx="5757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0" name="矩形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39" y="2530572"/>
                <a:ext cx="575734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/>
              <p:cNvSpPr/>
              <p:nvPr/>
            </p:nvSpPr>
            <p:spPr>
              <a:xfrm>
                <a:off x="1852256" y="2538481"/>
                <a:ext cx="5757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1" name="矩形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256" y="2538481"/>
                <a:ext cx="575734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/>
              <p:cNvSpPr/>
              <p:nvPr/>
            </p:nvSpPr>
            <p:spPr>
              <a:xfrm>
                <a:off x="2862276" y="2527867"/>
                <a:ext cx="5757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2" name="矩形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276" y="2527867"/>
                <a:ext cx="575734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/>
              <p:cNvSpPr/>
              <p:nvPr/>
            </p:nvSpPr>
            <p:spPr>
              <a:xfrm>
                <a:off x="3867970" y="2636904"/>
                <a:ext cx="5757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3" name="矩形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970" y="2636904"/>
                <a:ext cx="5757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453525" y="4480644"/>
                <a:ext cx="370614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25" y="4480644"/>
                <a:ext cx="370614" cy="507831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1399873" y="4646253"/>
                <a:ext cx="4939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873" y="4646253"/>
                <a:ext cx="493981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矩形 73"/>
              <p:cNvSpPr/>
              <p:nvPr/>
            </p:nvSpPr>
            <p:spPr>
              <a:xfrm>
                <a:off x="2357774" y="4646253"/>
                <a:ext cx="4939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4" name="矩形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774" y="4646253"/>
                <a:ext cx="493981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/>
              <p:cNvSpPr/>
              <p:nvPr/>
            </p:nvSpPr>
            <p:spPr>
              <a:xfrm>
                <a:off x="3310296" y="4645665"/>
                <a:ext cx="4939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5" name="矩形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296" y="4645665"/>
                <a:ext cx="493981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/>
              <p:cNvSpPr/>
              <p:nvPr/>
            </p:nvSpPr>
            <p:spPr>
              <a:xfrm>
                <a:off x="4265125" y="4123258"/>
                <a:ext cx="4939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6" name="矩形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125" y="4123258"/>
                <a:ext cx="493981" cy="369332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121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如何</a:t>
            </a:r>
            <a:r>
              <a:rPr lang="zh-TW" altLang="en-US" dirty="0"/>
              <a:t>舒緩</a:t>
            </a:r>
            <a:r>
              <a:rPr lang="en-US" altLang="zh-TW" dirty="0" smtClean="0"/>
              <a:t>Gradient</a:t>
            </a:r>
            <a:r>
              <a:rPr lang="zh-TW" altLang="en-US" dirty="0" smtClean="0"/>
              <a:t>造成的</a:t>
            </a:r>
            <a:r>
              <a:rPr lang="zh-TW" altLang="en-US" dirty="0"/>
              <a:t>問題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 重新設計網路架構</a:t>
            </a:r>
            <a:r>
              <a:rPr lang="en-US" altLang="zh-TW" dirty="0" smtClean="0"/>
              <a:t>:</a:t>
            </a:r>
            <a:r>
              <a:rPr lang="zh-TW" altLang="en-US" dirty="0" smtClean="0"/>
              <a:t> 更少的層。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 </a:t>
            </a:r>
            <a:r>
              <a:rPr lang="en-US" altLang="zh-TW" dirty="0" smtClean="0"/>
              <a:t>Rectified </a:t>
            </a:r>
            <a:r>
              <a:rPr lang="en-US" altLang="zh-TW" dirty="0"/>
              <a:t>Linear </a:t>
            </a:r>
            <a:r>
              <a:rPr lang="en-US" altLang="zh-TW" dirty="0" smtClean="0"/>
              <a:t>Activation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ReLU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 </a:t>
            </a:r>
            <a:r>
              <a:rPr lang="en-US" altLang="zh-TW" dirty="0"/>
              <a:t>Gradient </a:t>
            </a:r>
            <a:r>
              <a:rPr lang="en-US" altLang="zh-TW" dirty="0" smtClean="0"/>
              <a:t>Clipping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Keras</a:t>
            </a:r>
            <a:r>
              <a:rPr lang="zh-TW" altLang="en-US" dirty="0" smtClean="0"/>
              <a:t>預設 </a:t>
            </a:r>
            <a:r>
              <a:rPr lang="en-US" altLang="zh-TW" dirty="0" err="1" smtClean="0"/>
              <a:t>clipnorm</a:t>
            </a:r>
            <a:r>
              <a:rPr lang="en-US" altLang="zh-TW" dirty="0" smtClean="0"/>
              <a:t> </a:t>
            </a:r>
            <a:r>
              <a:rPr lang="en-US" altLang="zh-TW" dirty="0"/>
              <a:t>= 1.0</a:t>
            </a:r>
            <a:r>
              <a:rPr lang="zh-TW" altLang="en-US" dirty="0"/>
              <a:t>和</a:t>
            </a:r>
            <a:r>
              <a:rPr lang="en-US" altLang="zh-TW" dirty="0" err="1"/>
              <a:t>clipvalue</a:t>
            </a:r>
            <a:r>
              <a:rPr lang="en-US" altLang="zh-TW" dirty="0"/>
              <a:t> = 0.5</a:t>
            </a:r>
            <a:r>
              <a:rPr lang="zh-TW" altLang="en-US" dirty="0"/>
              <a:t>。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4.</a:t>
            </a:r>
            <a:r>
              <a:rPr lang="zh-TW" altLang="en-US" dirty="0" smtClean="0"/>
              <a:t> </a:t>
            </a:r>
            <a:r>
              <a:rPr lang="en-US" altLang="zh-TW" dirty="0"/>
              <a:t>Weight </a:t>
            </a:r>
            <a:r>
              <a:rPr lang="en-US" altLang="zh-TW" dirty="0" smtClean="0"/>
              <a:t>Regularization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(L1</a:t>
            </a:r>
            <a:r>
              <a:rPr lang="zh-TW" altLang="en-US" dirty="0" smtClean="0"/>
              <a:t> </a:t>
            </a:r>
            <a:r>
              <a:rPr lang="en-US" altLang="zh-TW" dirty="0" smtClean="0"/>
              <a:t>or</a:t>
            </a:r>
            <a:r>
              <a:rPr lang="zh-TW" altLang="en-US" dirty="0" smtClean="0"/>
              <a:t> </a:t>
            </a:r>
            <a:r>
              <a:rPr lang="en-US" altLang="zh-TW" dirty="0" smtClean="0"/>
              <a:t>L2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Regularizers</a:t>
            </a:r>
            <a:r>
              <a:rPr lang="en-US" altLang="zh-TW" dirty="0" smtClean="0"/>
              <a:t>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 smtClean="0"/>
              <a:t>實際解決神經網路太深層的方法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Residual</a:t>
            </a:r>
            <a:r>
              <a:rPr lang="zh-TW" altLang="en-US" dirty="0" smtClean="0"/>
              <a:t> </a:t>
            </a:r>
            <a:r>
              <a:rPr lang="en-US" altLang="zh-TW" dirty="0" smtClean="0"/>
              <a:t>block</a:t>
            </a:r>
            <a:r>
              <a:rPr lang="zh-TW" altLang="en-US" dirty="0" smtClean="0"/>
              <a:t>。</a:t>
            </a:r>
            <a:endParaRPr lang="en-US" altLang="zh-TW" sz="1800" dirty="0" smtClean="0"/>
          </a:p>
          <a:p>
            <a:pPr marL="0" indent="0" algn="r">
              <a:buNone/>
            </a:pPr>
            <a:r>
              <a:rPr lang="zh-TW" altLang="en-US" sz="1800" dirty="0" smtClean="0"/>
              <a:t>本次介紹不考慮</a:t>
            </a:r>
            <a:r>
              <a:rPr lang="en-US" altLang="zh-TW" sz="1800" dirty="0" smtClean="0"/>
              <a:t>RNN</a:t>
            </a:r>
            <a:r>
              <a:rPr lang="zh-TW" altLang="en-US" sz="1800" dirty="0" smtClean="0"/>
              <a:t>系列的設計。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7449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微積分求極值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TW" altLang="en-US" sz="2400" dirty="0"/>
                  <a:t>為一元多次方程式，其對一元的參數作微分稱為求此參數的導</a:t>
                </a:r>
                <a:r>
                  <a:rPr lang="zh-TW" altLang="en-US" sz="2400" dirty="0" smtClean="0"/>
                  <a:t>數</a:t>
                </a:r>
                <a:r>
                  <a:rPr lang="en-US" altLang="zh-TW" sz="2400" dirty="0"/>
                  <a:t>(Derivative</a:t>
                </a:r>
                <a:r>
                  <a:rPr lang="en-US" altLang="zh-TW" sz="2400" dirty="0" smtClean="0"/>
                  <a:t>)</a:t>
                </a:r>
                <a:r>
                  <a:rPr lang="zh-TW" altLang="en-US" sz="2400" dirty="0" smtClean="0"/>
                  <a:t>。</a:t>
                </a:r>
                <a:endParaRPr lang="en-US" altLang="zh-TW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TW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TW" altLang="en-US" sz="2400" dirty="0" smtClean="0"/>
                  <a:t>為多元</a:t>
                </a:r>
                <a:r>
                  <a:rPr lang="zh-TW" altLang="en-US" sz="2400" dirty="0"/>
                  <a:t>多次方程式，其</a:t>
                </a:r>
                <a:r>
                  <a:rPr lang="zh-TW" altLang="en-US" sz="2400" dirty="0" smtClean="0"/>
                  <a:t>對</a:t>
                </a:r>
                <a:r>
                  <a:rPr lang="zh-TW" altLang="en-US" sz="2400" dirty="0"/>
                  <a:t>多</a:t>
                </a:r>
                <a:r>
                  <a:rPr lang="zh-TW" altLang="en-US" sz="2400" dirty="0" smtClean="0"/>
                  <a:t>元</a:t>
                </a:r>
                <a:r>
                  <a:rPr lang="zh-TW" altLang="en-US" sz="2400" dirty="0"/>
                  <a:t>的參數作微分稱為求此參數</a:t>
                </a:r>
                <a:r>
                  <a:rPr lang="zh-TW" altLang="en-US" sz="2400" dirty="0" smtClean="0"/>
                  <a:t>的梯度</a:t>
                </a:r>
                <a:r>
                  <a:rPr lang="en-US" altLang="zh-TW" sz="2400" dirty="0"/>
                  <a:t>(Gradient</a:t>
                </a:r>
                <a:r>
                  <a:rPr lang="en-US" altLang="zh-TW" sz="2400" dirty="0" smtClean="0"/>
                  <a:t>)</a:t>
                </a:r>
                <a:r>
                  <a:rPr lang="zh-TW" altLang="en-US" sz="2400" dirty="0" smtClean="0"/>
                  <a:t>。</a:t>
                </a:r>
                <a:endParaRPr lang="en-US" altLang="zh-TW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64" t="-15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825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 smtClean="0"/>
              <a:t>ReLu</a:t>
            </a:r>
            <a:r>
              <a:rPr lang="zh-TW" altLang="en-US" dirty="0" smtClean="0"/>
              <a:t>在</a:t>
            </a:r>
            <a:r>
              <a:rPr lang="zh-TW" altLang="en-US" dirty="0"/>
              <a:t>神經</a:t>
            </a:r>
            <a:r>
              <a:rPr lang="zh-TW" altLang="en-US" dirty="0" smtClean="0"/>
              <a:t>網路如何舒緩</a:t>
            </a:r>
            <a:r>
              <a:rPr lang="en-US" altLang="zh-TW" dirty="0" smtClean="0"/>
              <a:t>Gradient</a:t>
            </a:r>
            <a:r>
              <a:rPr lang="zh-TW" altLang="en-US" dirty="0" smtClean="0"/>
              <a:t>的問題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mtClean="0">
                        <a:latin typeface="Cambria Math" panose="02040503050406030204" pitchFamily="18" charset="0"/>
                      </a:rPr>
                      <m:t>ReLU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TW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ReLU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TW" altLang="en-US" i="1">
                        <a:latin typeface="Cambria Math" panose="02040503050406030204" pitchFamily="18" charset="0"/>
                      </a:rPr>
                      <m:t>的導數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 descr="1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880" y="4111397"/>
            <a:ext cx="317182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283" y="4073226"/>
            <a:ext cx="3076575" cy="205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655088" y="6187847"/>
                <a:ext cx="10869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>
                          <a:latin typeface="Cambria Math" panose="02040503050406030204" pitchFamily="18" charset="0"/>
                        </a:rPr>
                        <m:t>ReLU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88" y="6187847"/>
                <a:ext cx="1086964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274477" y="6187847"/>
                <a:ext cx="15486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>
                          <a:latin typeface="Cambria Math" panose="02040503050406030204" pitchFamily="18" charset="0"/>
                        </a:rPr>
                        <m:t>ReLU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TW" altLang="en-US" i="1">
                          <a:latin typeface="Cambria Math" panose="02040503050406030204" pitchFamily="18" charset="0"/>
                        </a:rPr>
                        <m:t>導數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477" y="6187847"/>
                <a:ext cx="1548629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6636500" y="3327586"/>
            <a:ext cx="54358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ReLU</a:t>
            </a:r>
            <a:r>
              <a:rPr lang="zh-TW" altLang="en-US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函數並不是全區間皆可微分，但是不可微分的部分可以使用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Sub-gradient</a:t>
            </a:r>
            <a:r>
              <a:rPr lang="zh-TW" altLang="en-US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進行取代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792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1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731" b="25366"/>
          <a:stretch/>
        </p:blipFill>
        <p:spPr bwMode="auto">
          <a:xfrm>
            <a:off x="8455962" y="2056300"/>
            <a:ext cx="3736038" cy="202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 smtClean="0"/>
              <a:t>ReLu</a:t>
            </a:r>
            <a:r>
              <a:rPr lang="zh-TW" altLang="en-US" dirty="0" smtClean="0"/>
              <a:t>在</a:t>
            </a:r>
            <a:r>
              <a:rPr lang="zh-TW" altLang="en-US" dirty="0"/>
              <a:t>神經</a:t>
            </a:r>
            <a:r>
              <a:rPr lang="zh-TW" altLang="en-US" dirty="0" smtClean="0"/>
              <a:t>網路如何舒緩</a:t>
            </a:r>
            <a:r>
              <a:rPr lang="en-US" altLang="zh-TW" dirty="0" smtClean="0"/>
              <a:t>Gradient</a:t>
            </a:r>
            <a:r>
              <a:rPr lang="zh-TW" altLang="en-US" dirty="0" smtClean="0"/>
              <a:t>的問題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45127" y="1828802"/>
            <a:ext cx="8179130" cy="4920341"/>
          </a:xfrm>
        </p:spPr>
        <p:txBody>
          <a:bodyPr>
            <a:noAutofit/>
          </a:bodyPr>
          <a:lstStyle/>
          <a:p>
            <a:r>
              <a:rPr lang="en-US" altLang="zh-TW" dirty="0" err="1"/>
              <a:t>ReLU</a:t>
            </a:r>
            <a:r>
              <a:rPr lang="zh-TW" altLang="en-US" dirty="0"/>
              <a:t>激勵函數會使負數部分的神經元輸出為</a:t>
            </a:r>
            <a:r>
              <a:rPr lang="en-US" altLang="zh-TW" dirty="0"/>
              <a:t>0</a:t>
            </a:r>
            <a:r>
              <a:rPr lang="zh-TW" altLang="en-US" dirty="0"/>
              <a:t>，可以讓網路變得更加多樣性，如同</a:t>
            </a:r>
            <a:r>
              <a:rPr lang="en-US" altLang="zh-TW" dirty="0"/>
              <a:t>Dropout</a:t>
            </a:r>
            <a:r>
              <a:rPr lang="zh-TW" altLang="en-US" dirty="0"/>
              <a:t>的概念，可以緩解過擬合</a:t>
            </a:r>
            <a:r>
              <a:rPr lang="en-US" altLang="zh-TW" dirty="0"/>
              <a:t>(Over fitting)</a:t>
            </a:r>
            <a:r>
              <a:rPr lang="zh-TW" altLang="en-US" dirty="0"/>
              <a:t>之</a:t>
            </a:r>
            <a:r>
              <a:rPr lang="zh-TW" altLang="en-US" dirty="0" smtClean="0"/>
              <a:t>問題。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b="1" dirty="0" smtClean="0">
                <a:solidFill>
                  <a:srgbClr val="C00000"/>
                </a:solidFill>
              </a:rPr>
              <a:t>衍生</a:t>
            </a:r>
            <a:r>
              <a:rPr lang="en-US" altLang="zh-TW" b="1" dirty="0">
                <a:solidFill>
                  <a:srgbClr val="C00000"/>
                </a:solidFill>
              </a:rPr>
              <a:t>Dead </a:t>
            </a:r>
            <a:r>
              <a:rPr lang="en-US" altLang="zh-TW" b="1" dirty="0" err="1">
                <a:solidFill>
                  <a:srgbClr val="C00000"/>
                </a:solidFill>
              </a:rPr>
              <a:t>ReLU</a:t>
            </a:r>
            <a:r>
              <a:rPr lang="zh-TW" altLang="en-US" b="1" dirty="0">
                <a:solidFill>
                  <a:srgbClr val="C00000"/>
                </a:solidFill>
              </a:rPr>
              <a:t>的問題</a:t>
            </a:r>
            <a:r>
              <a:rPr lang="zh-TW" altLang="en-US" dirty="0"/>
              <a:t>，當某個神經元輸出為</a:t>
            </a:r>
            <a:r>
              <a:rPr lang="en-US" altLang="zh-TW" dirty="0"/>
              <a:t>0</a:t>
            </a:r>
            <a:r>
              <a:rPr lang="zh-TW" altLang="en-US" dirty="0"/>
              <a:t>後，就難以再度</a:t>
            </a:r>
            <a:r>
              <a:rPr lang="zh-TW" altLang="en-US" dirty="0" smtClean="0"/>
              <a:t>輸出值，</a:t>
            </a:r>
            <a:r>
              <a:rPr lang="zh-TW" altLang="en-US" dirty="0"/>
              <a:t>當遇到以下兩種情形時容易導致</a:t>
            </a:r>
            <a:r>
              <a:rPr lang="en-US" altLang="zh-TW" dirty="0"/>
              <a:t>dead </a:t>
            </a:r>
            <a:r>
              <a:rPr lang="en-US" altLang="zh-TW" dirty="0" err="1"/>
              <a:t>ReLU</a:t>
            </a:r>
            <a:r>
              <a:rPr lang="zh-TW" altLang="en-US" dirty="0"/>
              <a:t>發生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初始化</a:t>
            </a:r>
            <a:r>
              <a:rPr lang="zh-TW" altLang="en-US" dirty="0"/>
              <a:t>權重設定為不能被激活的數值。</a:t>
            </a:r>
          </a:p>
          <a:p>
            <a:r>
              <a:rPr lang="zh-TW" altLang="en-US" dirty="0" smtClean="0"/>
              <a:t>學習</a:t>
            </a:r>
            <a:r>
              <a:rPr lang="zh-TW" altLang="en-US" dirty="0"/>
              <a:t>率設置過大，在剛開始進行誤差反向傳遞時，容易修正權重值過大，導致權重梯度為</a:t>
            </a:r>
            <a:r>
              <a:rPr lang="en-US" altLang="zh-TW" dirty="0"/>
              <a:t>0</a:t>
            </a:r>
            <a:r>
              <a:rPr lang="zh-TW" altLang="en-US" dirty="0"/>
              <a:t>，神經元即再也無法被激活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806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758" y="2018888"/>
            <a:ext cx="3885085" cy="222654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>
              <a:xfrm>
                <a:off x="638629" y="1690504"/>
                <a:ext cx="10189028" cy="50167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TW" altLang="en-US" sz="2000" b="0" dirty="0" smtClean="0">
                    <a:latin typeface="Cambria Math" panose="02040503050406030204" pitchFamily="18" charset="0"/>
                    <a:cs typeface="Times" panose="02020603050405020304" pitchFamily="18" charset="0"/>
                  </a:rPr>
                  <a:t>此</a:t>
                </a:r>
                <a:r>
                  <a:rPr lang="en-US" altLang="zh-TW" sz="2000" b="0" dirty="0" smtClean="0">
                    <a:latin typeface="Cambria Math" panose="02040503050406030204" pitchFamily="18" charset="0"/>
                    <a:cs typeface="Times" panose="02020603050405020304" pitchFamily="18" charset="0"/>
                  </a:rPr>
                  <a:t>Residual block</a:t>
                </a:r>
                <a:r>
                  <a:rPr lang="zh-TW" altLang="en-US" sz="2000" b="0" dirty="0" smtClean="0">
                    <a:latin typeface="Cambria Math" panose="02040503050406030204" pitchFamily="18" charset="0"/>
                    <a:cs typeface="Times" panose="02020603050405020304" pitchFamily="18" charset="0"/>
                  </a:rPr>
                  <a:t>有兩層，第一層權重為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000" i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TW" sz="2000" i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2000" b="0" dirty="0" smtClean="0">
                    <a:latin typeface="Cambria Math" panose="02040503050406030204" pitchFamily="18" charset="0"/>
                    <a:cs typeface="Times" panose="02020603050405020304" pitchFamily="18" charset="0"/>
                  </a:rPr>
                  <a:t>，第二層權重為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000" i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TW" sz="2000" i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TW" sz="2000" b="0" dirty="0" smtClean="0">
                  <a:latin typeface="Cambria Math" panose="02040503050406030204" pitchFamily="18" charset="0"/>
                  <a:cs typeface="Times" panose="02020603050405020304" pitchFamily="18" charset="0"/>
                </a:endParaRPr>
              </a:p>
              <a:p>
                <a:r>
                  <a:rPr lang="zh-TW" altLang="en-US" sz="2000" dirty="0">
                    <a:latin typeface="Cambria Math" panose="02040503050406030204" pitchFamily="18" charset="0"/>
                    <a:cs typeface="Times" panose="02020603050405020304" pitchFamily="18" charset="0"/>
                  </a:rPr>
                  <a:t>第</a:t>
                </a:r>
                <a:r>
                  <a:rPr lang="zh-TW" altLang="en-US" sz="2000" dirty="0" smtClean="0">
                    <a:latin typeface="Cambria Math" panose="02040503050406030204" pitchFamily="18" charset="0"/>
                    <a:cs typeface="Times" panose="02020603050405020304" pitchFamily="18" charset="0"/>
                  </a:rPr>
                  <a:t>一層輸出</a:t>
                </a:r>
                <a:r>
                  <a:rPr lang="en-US" altLang="zh-TW" sz="2000" dirty="0" smtClean="0">
                    <a:latin typeface="Cambria Math" panose="02040503050406030204" pitchFamily="18" charset="0"/>
                    <a:cs typeface="Times" panose="02020603050405020304" pitchFamily="18" charset="0"/>
                  </a:rPr>
                  <a:t>:</a:t>
                </a:r>
                <a:r>
                  <a:rPr lang="zh-TW" altLang="en-US" sz="2000" dirty="0" smtClean="0">
                    <a:latin typeface="Cambria Math" panose="02040503050406030204" pitchFamily="18" charset="0"/>
                    <a:cs typeface="Times" panose="02020603050405020304" pitchFamily="18" charset="0"/>
                  </a:rPr>
                  <a:t> </a:t>
                </a:r>
                <a:endParaRPr lang="en-US" altLang="zh-TW" sz="2000" dirty="0" smtClean="0">
                  <a:latin typeface="Cambria Math" panose="02040503050406030204" pitchFamily="18" charset="0"/>
                  <a:cs typeface="Times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TW" sz="2000" dirty="0">
                              <a:cs typeface="Times" panose="02020603050405020304" pitchFamily="18" charset="0"/>
                            </a:rPr>
                            <m:t>relu</m:t>
                          </m:r>
                          <m:r>
                            <a:rPr lang="en-US" altLang="zh-TW" sz="2000" i="1" dirty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(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𝑥</m:t>
                      </m:r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000" dirty="0" smtClean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r>
                  <a:rPr lang="zh-TW" altLang="en-US" sz="2000" b="0" dirty="0" smtClean="0">
                    <a:latin typeface="Cambria Math" panose="02040503050406030204" pitchFamily="18" charset="0"/>
                    <a:cs typeface="Times" panose="02020603050405020304" pitchFamily="18" charset="0"/>
                  </a:rPr>
                  <a:t>第二層輸出</a:t>
                </a:r>
                <a:r>
                  <a:rPr lang="en-US" altLang="zh-TW" sz="2000" b="0" dirty="0" smtClean="0">
                    <a:latin typeface="Cambria Math" panose="02040503050406030204" pitchFamily="18" charset="0"/>
                    <a:cs typeface="Times" panose="02020603050405020304" pitchFamily="18" charset="0"/>
                  </a:rPr>
                  <a:t>:</a:t>
                </a:r>
                <a:endParaRPr lang="en-US" altLang="zh-TW" sz="2000" dirty="0" smtClean="0">
                  <a:latin typeface="Cambria Math" panose="02040503050406030204" pitchFamily="18" charset="0"/>
                  <a:cs typeface="Times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TW" sz="2000" b="0" i="0" dirty="0" smtClean="0">
                              <a:cs typeface="Times" panose="02020603050405020304" pitchFamily="18" charset="0"/>
                            </a:rPr>
                            <m:t>relu</m:t>
                          </m:r>
                          <m:r>
                            <m:rPr>
                              <m:nor/>
                            </m:rPr>
                            <a:rPr lang="en-US" altLang="zh-TW" sz="2000" b="0" i="0" dirty="0" smtClean="0">
                              <a:cs typeface="Times" panose="02020603050405020304" pitchFamily="18" charset="0"/>
                            </a:rPr>
                            <m:t>(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𝑥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000" dirty="0" smtClean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r>
                  <a:rPr lang="zh-TW" altLang="en-US" sz="2000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最後</a:t>
                </a:r>
                <a:r>
                  <a:rPr lang="en-US" altLang="zh-TW" sz="2000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element-add</a:t>
                </a:r>
                <a:r>
                  <a:rPr lang="zh-TW" altLang="en-US" sz="2000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後結果</a:t>
                </a:r>
                <a:r>
                  <a:rPr lang="en-US" altLang="zh-TW" sz="2000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:</a:t>
                </a:r>
                <a:r>
                  <a:rPr lang="zh-TW" altLang="en-US" sz="2000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:endParaRPr lang="en-US" altLang="zh-TW" sz="2000" dirty="0" smtClean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  <a:cs typeface="Times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/>
                              <a:cs typeface="Times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/>
                          <a:cs typeface="Times" panose="02020603050405020304" pitchFamily="18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+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𝑥</m:t>
                      </m:r>
                    </m:oMath>
                  </m:oMathPara>
                </a14:m>
                <a:endParaRPr lang="en-US" altLang="zh-TW" sz="2000" dirty="0" smtClean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zh-TW" altLang="en-US" sz="2000" b="1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假設神經</a:t>
                </a:r>
                <a:r>
                  <a:rPr lang="zh-TW" altLang="en-US" sz="20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網路太深對應用沒有</a:t>
                </a:r>
                <a:r>
                  <a:rPr lang="zh-TW" altLang="en-US" sz="2000" b="1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幫助</a:t>
                </a:r>
                <a:endParaRPr lang="en-US" altLang="zh-TW" sz="2000" b="1" dirty="0" smtClean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zh-TW" sz="2000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1.</a:t>
                </a:r>
                <a:r>
                  <a:rPr lang="zh-TW" altLang="en-US" sz="2000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 沒有</a:t>
                </a:r>
                <a:r>
                  <a:rPr lang="en-US" altLang="zh-TW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shortcut </a:t>
                </a:r>
                <a:r>
                  <a:rPr lang="en-US" altLang="zh-TW" sz="2000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connection (residual) </a:t>
                </a:r>
                <a:r>
                  <a:rPr lang="zh-TW" altLang="en-US" sz="2000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，兩層的輸出結果叫做</a:t>
                </a:r>
                <a:r>
                  <a:rPr lang="en-US" altLang="zh-TW" sz="2000" i="1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H</a:t>
                </a:r>
                <a:r>
                  <a:rPr lang="en-US" altLang="zh-TW" sz="2000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(</a:t>
                </a:r>
                <a:r>
                  <a:rPr lang="en-US" altLang="zh-TW" sz="2000" i="1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x</a:t>
                </a:r>
                <a:r>
                  <a:rPr lang="en-US" altLang="zh-TW" sz="2000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)</a:t>
                </a:r>
              </a:p>
              <a:p>
                <a:pPr>
                  <a:spcBef>
                    <a:spcPts val="1200"/>
                  </a:spcBef>
                </a:pPr>
                <a:r>
                  <a:rPr lang="zh-TW" altLang="en-US" sz="2000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最理想狀況就是 </a:t>
                </a:r>
                <a:r>
                  <a:rPr lang="en-US" altLang="zh-TW" sz="2000" i="1" dirty="0">
                    <a:latin typeface="Times" panose="02020603050405020304" pitchFamily="18" charset="0"/>
                    <a:cs typeface="Times" panose="02020603050405020304" pitchFamily="18" charset="0"/>
                  </a:rPr>
                  <a:t>H</a:t>
                </a:r>
                <a:r>
                  <a:rPr lang="en-US" altLang="zh-TW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(</a:t>
                </a:r>
                <a:r>
                  <a:rPr lang="en-US" altLang="zh-TW" sz="2000" i="1" dirty="0">
                    <a:latin typeface="Times" panose="02020603050405020304" pitchFamily="18" charset="0"/>
                    <a:cs typeface="Times" panose="02020603050405020304" pitchFamily="18" charset="0"/>
                  </a:rPr>
                  <a:t>x</a:t>
                </a:r>
                <a:r>
                  <a:rPr lang="en-US" altLang="zh-TW" sz="2000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) = </a:t>
                </a:r>
                <a:r>
                  <a:rPr lang="en-US" altLang="zh-TW" sz="2000" b="1" i="1" dirty="0" smtClean="0">
                    <a:solidFill>
                      <a:srgbClr val="C0000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F</a:t>
                </a:r>
                <a:r>
                  <a:rPr lang="en-US" altLang="zh-TW" sz="2000" b="1" dirty="0" smtClean="0">
                    <a:solidFill>
                      <a:srgbClr val="C0000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(</a:t>
                </a:r>
                <a:r>
                  <a:rPr lang="en-US" altLang="zh-TW" sz="2000" b="1" i="1" dirty="0" smtClean="0">
                    <a:solidFill>
                      <a:srgbClr val="C0000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x</a:t>
                </a:r>
                <a:r>
                  <a:rPr lang="en-US" altLang="zh-TW" sz="2000" b="1" dirty="0">
                    <a:solidFill>
                      <a:srgbClr val="C0000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) </a:t>
                </a:r>
                <a:r>
                  <a:rPr lang="en-US" altLang="zh-TW" sz="2000" b="1" dirty="0" smtClean="0">
                    <a:solidFill>
                      <a:srgbClr val="C0000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= </a:t>
                </a:r>
                <a:r>
                  <a:rPr lang="en-US" altLang="zh-TW" sz="2000" b="1" i="1" dirty="0" smtClean="0">
                    <a:solidFill>
                      <a:srgbClr val="C0000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x </a:t>
                </a:r>
                <a:r>
                  <a:rPr lang="en-US" altLang="zh-TW" sz="2000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(</a:t>
                </a:r>
                <a:r>
                  <a:rPr lang="en-US" altLang="zh-TW" sz="2000" dirty="0"/>
                  <a:t>identity mapping</a:t>
                </a:r>
                <a:r>
                  <a:rPr lang="en-US" altLang="zh-TW" sz="2000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)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altLang="zh-TW" sz="2000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2.</a:t>
                </a:r>
                <a:r>
                  <a:rPr lang="zh-TW" altLang="en-US" sz="2000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 有</a:t>
                </a:r>
                <a:r>
                  <a:rPr lang="en-US" altLang="zh-TW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shortcut </a:t>
                </a:r>
                <a:r>
                  <a:rPr lang="en-US" altLang="zh-TW" sz="2000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connection</a:t>
                </a:r>
                <a:r>
                  <a:rPr lang="zh-TW" altLang="en-US" sz="2000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，</a:t>
                </a:r>
                <a:r>
                  <a:rPr lang="en-US" altLang="zh-TW" sz="2000" i="1" dirty="0">
                    <a:latin typeface="Times" panose="02020603050405020304" pitchFamily="18" charset="0"/>
                    <a:cs typeface="Times" panose="02020603050405020304" pitchFamily="18" charset="0"/>
                  </a:rPr>
                  <a:t>H</a:t>
                </a:r>
                <a:r>
                  <a:rPr lang="en-US" altLang="zh-TW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(</a:t>
                </a:r>
                <a:r>
                  <a:rPr lang="en-US" altLang="zh-TW" sz="2000" i="1" dirty="0">
                    <a:latin typeface="Times" panose="02020603050405020304" pitchFamily="18" charset="0"/>
                    <a:cs typeface="Times" panose="02020603050405020304" pitchFamily="18" charset="0"/>
                  </a:rPr>
                  <a:t>x</a:t>
                </a:r>
                <a:r>
                  <a:rPr lang="en-US" altLang="zh-TW" sz="2000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) = </a:t>
                </a:r>
                <a:r>
                  <a:rPr lang="en-US" altLang="zh-TW" sz="2000" i="1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F</a:t>
                </a:r>
                <a:r>
                  <a:rPr lang="en-US" altLang="zh-TW" sz="2000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(</a:t>
                </a:r>
                <a:r>
                  <a:rPr lang="en-US" altLang="zh-TW" sz="2000" i="1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x</a:t>
                </a:r>
                <a:r>
                  <a:rPr lang="en-US" altLang="zh-TW" sz="2000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) + </a:t>
                </a:r>
                <a:r>
                  <a:rPr lang="en-US" altLang="zh-TW" sz="2000" i="1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x</a:t>
                </a:r>
                <a:r>
                  <a:rPr lang="zh-TW" altLang="en-US" sz="2000" i="1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 → </a:t>
                </a:r>
                <a:r>
                  <a:rPr lang="en-US" altLang="zh-TW" sz="2000" i="1" dirty="0">
                    <a:latin typeface="Times" panose="02020603050405020304" pitchFamily="18" charset="0"/>
                    <a:cs typeface="Times" panose="02020603050405020304" pitchFamily="18" charset="0"/>
                  </a:rPr>
                  <a:t>F</a:t>
                </a:r>
                <a:r>
                  <a:rPr lang="en-US" altLang="zh-TW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(</a:t>
                </a:r>
                <a:r>
                  <a:rPr lang="en-US" altLang="zh-TW" sz="2000" i="1" dirty="0">
                    <a:latin typeface="Times" panose="02020603050405020304" pitchFamily="18" charset="0"/>
                    <a:cs typeface="Times" panose="02020603050405020304" pitchFamily="18" charset="0"/>
                  </a:rPr>
                  <a:t>x</a:t>
                </a:r>
                <a:r>
                  <a:rPr lang="en-US" altLang="zh-TW" sz="2000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)</a:t>
                </a:r>
                <a:r>
                  <a:rPr lang="zh-TW" altLang="en-US" sz="2000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:r>
                  <a:rPr lang="en-US" altLang="zh-TW" sz="2000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=</a:t>
                </a:r>
                <a:r>
                  <a:rPr lang="zh-TW" altLang="en-US" sz="2000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:r>
                  <a:rPr lang="en-US" altLang="zh-TW" sz="2000" i="1" dirty="0">
                    <a:latin typeface="Times" panose="02020603050405020304" pitchFamily="18" charset="0"/>
                    <a:cs typeface="Times" panose="02020603050405020304" pitchFamily="18" charset="0"/>
                  </a:rPr>
                  <a:t>H</a:t>
                </a:r>
                <a:r>
                  <a:rPr lang="en-US" altLang="zh-TW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(</a:t>
                </a:r>
                <a:r>
                  <a:rPr lang="en-US" altLang="zh-TW" sz="2000" i="1" dirty="0">
                    <a:latin typeface="Times" panose="02020603050405020304" pitchFamily="18" charset="0"/>
                    <a:cs typeface="Times" panose="02020603050405020304" pitchFamily="18" charset="0"/>
                  </a:rPr>
                  <a:t>x</a:t>
                </a:r>
                <a:r>
                  <a:rPr lang="en-US" altLang="zh-TW" sz="2000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) – </a:t>
                </a:r>
                <a:r>
                  <a:rPr lang="en-US" altLang="zh-TW" sz="2000" i="1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x</a:t>
                </a:r>
                <a:r>
                  <a:rPr lang="zh-TW" altLang="en-US" sz="2000" i="1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  </a:t>
                </a:r>
                <a:endParaRPr lang="en-US" altLang="zh-TW" sz="2000" dirty="0" smtClean="0">
                  <a:solidFill>
                    <a:srgbClr val="FF0000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zh-TW" altLang="en-US" sz="2000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最</a:t>
                </a:r>
                <a:r>
                  <a:rPr lang="zh-TW" altLang="en-US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理想狀況</a:t>
                </a:r>
                <a:r>
                  <a:rPr lang="zh-TW" altLang="en-US" sz="2000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就是 </a:t>
                </a:r>
                <a:r>
                  <a:rPr lang="en-US" altLang="zh-TW" sz="2000" b="1" i="1" dirty="0" smtClean="0">
                    <a:solidFill>
                      <a:srgbClr val="C0000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F</a:t>
                </a:r>
                <a:r>
                  <a:rPr lang="en-US" altLang="zh-TW" sz="2000" b="1" dirty="0" smtClean="0">
                    <a:solidFill>
                      <a:srgbClr val="C0000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(</a:t>
                </a:r>
                <a:r>
                  <a:rPr lang="en-US" altLang="zh-TW" sz="2000" b="1" i="1" dirty="0" smtClean="0">
                    <a:solidFill>
                      <a:srgbClr val="C0000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x</a:t>
                </a:r>
                <a:r>
                  <a:rPr lang="en-US" altLang="zh-TW" sz="2000" b="1" dirty="0">
                    <a:solidFill>
                      <a:srgbClr val="C0000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)</a:t>
                </a:r>
                <a:r>
                  <a:rPr lang="zh-TW" altLang="en-US" sz="2000" b="1" dirty="0">
                    <a:solidFill>
                      <a:srgbClr val="C0000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:r>
                  <a:rPr lang="en-US" altLang="zh-TW" sz="2000" b="1" i="1" dirty="0" smtClean="0">
                    <a:solidFill>
                      <a:srgbClr val="C0000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= </a:t>
                </a:r>
                <a:r>
                  <a:rPr lang="en-US" altLang="zh-TW" sz="2000" b="1" dirty="0" smtClean="0">
                    <a:solidFill>
                      <a:srgbClr val="C0000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0</a:t>
                </a:r>
                <a:r>
                  <a:rPr lang="zh-TW" altLang="en-US" sz="2000" b="1" i="1" dirty="0" smtClean="0">
                    <a:solidFill>
                      <a:srgbClr val="C0000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:endParaRPr lang="en-US" altLang="zh-TW" sz="20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zh-TW" sz="2000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2</a:t>
                </a:r>
                <a:r>
                  <a:rPr lang="zh-TW" altLang="en-US" sz="2000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的優化找</a:t>
                </a:r>
                <a:r>
                  <a:rPr lang="en-US" altLang="zh-TW" sz="2000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weight</a:t>
                </a:r>
                <a:r>
                  <a:rPr lang="zh-TW" altLang="en-US" sz="2000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解會比</a:t>
                </a:r>
                <a:r>
                  <a:rPr lang="en-US" altLang="zh-TW" sz="2000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1</a:t>
                </a:r>
                <a:r>
                  <a:rPr lang="zh-TW" altLang="en-US" sz="2000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容易。</a:t>
                </a:r>
                <a:endParaRPr lang="en-US" altLang="zh-TW" sz="20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29" y="1690504"/>
                <a:ext cx="10189028" cy="5016758"/>
              </a:xfrm>
              <a:prstGeom prst="rect">
                <a:avLst/>
              </a:prstGeom>
              <a:blipFill rotWithShape="1">
                <a:blip r:embed="rId3"/>
                <a:stretch>
                  <a:fillRect l="-658" t="-729" b="-12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/>
          <p:cNvSpPr/>
          <p:nvPr/>
        </p:nvSpPr>
        <p:spPr>
          <a:xfrm>
            <a:off x="5384800" y="5359400"/>
            <a:ext cx="1663700" cy="381000"/>
          </a:xfrm>
          <a:prstGeom prst="rect">
            <a:avLst/>
          </a:prstGeom>
          <a:noFill/>
          <a:ln>
            <a:solidFill>
              <a:srgbClr val="F70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986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>
              <a:xfrm>
                <a:off x="410499" y="1713920"/>
                <a:ext cx="7450801" cy="17851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zh-TW" altLang="en-US" sz="2000" i="1" dirty="0" smtClean="0">
                    <a:latin typeface="Cambria Math" panose="02040503050406030204" pitchFamily="18" charset="0"/>
                    <a:cs typeface="Times" panose="02020603050405020304" pitchFamily="18" charset="0"/>
                  </a:rPr>
                  <a:t>假設我們的</a:t>
                </a:r>
                <a:r>
                  <a:rPr lang="en-US" altLang="zh-TW" sz="2000" i="1" dirty="0" smtClean="0">
                    <a:latin typeface="Cambria Math" panose="02040503050406030204" pitchFamily="18" charset="0"/>
                    <a:cs typeface="Times" panose="02020603050405020304" pitchFamily="18" charset="0"/>
                  </a:rPr>
                  <a:t>residual block</a:t>
                </a:r>
                <a:r>
                  <a:rPr lang="zh-TW" altLang="en-US" sz="2000" i="1" dirty="0" smtClean="0">
                    <a:latin typeface="Cambria Math" panose="02040503050406030204" pitchFamily="18" charset="0"/>
                    <a:cs typeface="Times" panose="02020603050405020304" pitchFamily="18" charset="0"/>
                  </a:rPr>
                  <a:t>只有一層</a:t>
                </a:r>
                <a:r>
                  <a:rPr lang="zh-TW" altLang="en-US" sz="2000" b="0" i="1" dirty="0" smtClean="0">
                    <a:latin typeface="Cambria Math" panose="02040503050406030204" pitchFamily="18" charset="0"/>
                    <a:cs typeface="Times" panose="02020603050405020304" pitchFamily="18" charset="0"/>
                  </a:rPr>
                  <a:t>權重為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𝑤</m:t>
                    </m:r>
                  </m:oMath>
                </a14:m>
                <a:endParaRPr lang="en-US" altLang="zh-TW" sz="2000" dirty="0" smtClean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altLang="zh-TW" sz="2000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1.</a:t>
                </a:r>
                <a:r>
                  <a:rPr lang="zh-TW" altLang="en-US" sz="2000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 沒有</a:t>
                </a:r>
                <a:r>
                  <a:rPr lang="en-US" altLang="zh-TW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shortcut </a:t>
                </a:r>
                <a:r>
                  <a:rPr lang="en-US" altLang="zh-TW" sz="2000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connection(residual) </a:t>
                </a:r>
                <a:r>
                  <a:rPr lang="zh-TW" altLang="en-US" sz="2000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，兩層的輸出結果叫做</a:t>
                </a:r>
                <a:r>
                  <a:rPr lang="en-US" altLang="zh-TW" sz="2000" i="1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H</a:t>
                </a:r>
                <a:r>
                  <a:rPr lang="en-US" altLang="zh-TW" sz="2000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(</a:t>
                </a:r>
                <a:r>
                  <a:rPr lang="en-US" altLang="zh-TW" sz="2000" i="1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x</a:t>
                </a:r>
                <a:r>
                  <a:rPr lang="en-US" altLang="zh-TW" sz="2000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)</a:t>
                </a: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000" i="1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m:t>F</m:t>
                      </m:r>
                      <m:r>
                        <m:rPr>
                          <m:nor/>
                        </m:rPr>
                        <a:rPr lang="en-US" altLang="zh-TW" sz="20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TW" sz="2000" i="1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zh-TW" sz="20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m:t>)</m:t>
                      </m:r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=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𝑤𝑥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𝑥</m:t>
                      </m:r>
                    </m:oMath>
                  </m:oMathPara>
                </a14:m>
                <a:endParaRPr lang="en-US" altLang="zh-TW" sz="2000" dirty="0" smtClean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altLang="zh-TW" sz="2000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2.</a:t>
                </a:r>
                <a:r>
                  <a:rPr lang="zh-TW" altLang="en-US" sz="2000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 有</a:t>
                </a:r>
                <a:r>
                  <a:rPr lang="en-US" altLang="zh-TW" sz="2000" b="1" u="sng" dirty="0">
                    <a:solidFill>
                      <a:srgbClr val="C0000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shortcut </a:t>
                </a:r>
                <a:r>
                  <a:rPr lang="en-US" altLang="zh-TW" sz="2000" b="1" u="sng" dirty="0" smtClean="0">
                    <a:solidFill>
                      <a:srgbClr val="C0000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connection</a:t>
                </a:r>
                <a:r>
                  <a:rPr lang="zh-TW" altLang="en-US" sz="2000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，</a:t>
                </a:r>
                <a:r>
                  <a:rPr lang="en-US" altLang="zh-TW" sz="2000" i="1" dirty="0">
                    <a:latin typeface="Times" panose="02020603050405020304" pitchFamily="18" charset="0"/>
                    <a:cs typeface="Times" panose="02020603050405020304" pitchFamily="18" charset="0"/>
                  </a:rPr>
                  <a:t>H</a:t>
                </a:r>
                <a:r>
                  <a:rPr lang="en-US" altLang="zh-TW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(</a:t>
                </a:r>
                <a:r>
                  <a:rPr lang="en-US" altLang="zh-TW" sz="2000" i="1" dirty="0">
                    <a:latin typeface="Times" panose="02020603050405020304" pitchFamily="18" charset="0"/>
                    <a:cs typeface="Times" panose="02020603050405020304" pitchFamily="18" charset="0"/>
                  </a:rPr>
                  <a:t>x</a:t>
                </a:r>
                <a:r>
                  <a:rPr lang="en-US" altLang="zh-TW" sz="2000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) = </a:t>
                </a:r>
                <a:r>
                  <a:rPr lang="en-US" altLang="zh-TW" sz="2000" i="1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F</a:t>
                </a:r>
                <a:r>
                  <a:rPr lang="en-US" altLang="zh-TW" sz="2000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(</a:t>
                </a:r>
                <a:r>
                  <a:rPr lang="en-US" altLang="zh-TW" sz="2000" i="1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x</a:t>
                </a:r>
                <a:r>
                  <a:rPr lang="en-US" altLang="zh-TW" sz="2000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) + </a:t>
                </a:r>
                <a:r>
                  <a:rPr lang="en-US" altLang="zh-TW" sz="2000" i="1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x</a:t>
                </a:r>
                <a:r>
                  <a:rPr lang="zh-TW" altLang="en-US" sz="2000" i="1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 → </a:t>
                </a:r>
                <a:r>
                  <a:rPr lang="en-US" altLang="zh-TW" sz="2000" i="1" dirty="0">
                    <a:latin typeface="Times" panose="02020603050405020304" pitchFamily="18" charset="0"/>
                    <a:cs typeface="Times" panose="02020603050405020304" pitchFamily="18" charset="0"/>
                  </a:rPr>
                  <a:t>F</a:t>
                </a:r>
                <a:r>
                  <a:rPr lang="en-US" altLang="zh-TW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(</a:t>
                </a:r>
                <a:r>
                  <a:rPr lang="en-US" altLang="zh-TW" sz="2000" i="1" dirty="0">
                    <a:latin typeface="Times" panose="02020603050405020304" pitchFamily="18" charset="0"/>
                    <a:cs typeface="Times" panose="02020603050405020304" pitchFamily="18" charset="0"/>
                  </a:rPr>
                  <a:t>x</a:t>
                </a:r>
                <a:r>
                  <a:rPr lang="en-US" altLang="zh-TW" sz="2000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)</a:t>
                </a:r>
                <a:r>
                  <a:rPr lang="zh-TW" altLang="en-US" sz="2000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:r>
                  <a:rPr lang="en-US" altLang="zh-TW" sz="2000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=</a:t>
                </a:r>
                <a:r>
                  <a:rPr lang="zh-TW" altLang="en-US" sz="2000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:r>
                  <a:rPr lang="en-US" altLang="zh-TW" sz="2000" i="1" dirty="0">
                    <a:latin typeface="Times" panose="02020603050405020304" pitchFamily="18" charset="0"/>
                    <a:cs typeface="Times" panose="02020603050405020304" pitchFamily="18" charset="0"/>
                  </a:rPr>
                  <a:t>H</a:t>
                </a:r>
                <a:r>
                  <a:rPr lang="en-US" altLang="zh-TW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(</a:t>
                </a:r>
                <a:r>
                  <a:rPr lang="en-US" altLang="zh-TW" sz="2000" i="1" dirty="0">
                    <a:latin typeface="Times" panose="02020603050405020304" pitchFamily="18" charset="0"/>
                    <a:cs typeface="Times" panose="02020603050405020304" pitchFamily="18" charset="0"/>
                  </a:rPr>
                  <a:t>x</a:t>
                </a:r>
                <a:r>
                  <a:rPr lang="en-US" altLang="zh-TW" sz="2000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) – </a:t>
                </a:r>
                <a:r>
                  <a:rPr lang="en-US" altLang="zh-TW" sz="2000" i="1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x</a:t>
                </a:r>
                <a:r>
                  <a:rPr lang="zh-TW" altLang="en-US" sz="2000" i="1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:endParaRPr lang="en-US" altLang="zh-TW" sz="2000" i="1" dirty="0" smtClean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000" i="1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m:t>F</m:t>
                      </m:r>
                      <m:r>
                        <m:rPr>
                          <m:nor/>
                        </m:rPr>
                        <a:rPr lang="en-US" altLang="zh-TW" sz="20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TW" sz="2000" i="1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zh-TW" sz="20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m:t>)</m:t>
                      </m:r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=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𝑤𝑥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sz="2000" b="1" dirty="0" smtClean="0">
                  <a:solidFill>
                    <a:srgbClr val="C00000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99" y="1713920"/>
                <a:ext cx="7450801" cy="1785104"/>
              </a:xfrm>
              <a:prstGeom prst="rect">
                <a:avLst/>
              </a:prstGeom>
              <a:blipFill rotWithShape="0">
                <a:blip r:embed="rId2"/>
                <a:stretch>
                  <a:fillRect l="-818" t="-2048" b="-20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410499" y="3400955"/>
                <a:ext cx="8774221" cy="25914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2000" dirty="0" smtClean="0"/>
                  <a:t>Gradient:</a:t>
                </a:r>
                <a:endParaRPr lang="en-US" altLang="zh-TW" sz="2000" i="1" dirty="0" smtClean="0">
                  <a:latin typeface="Cambria Math" panose="02040503050406030204" pitchFamily="18" charset="0"/>
                  <a:cs typeface="Times" panose="02020603050405020304" pitchFamily="18" charset="0"/>
                </a:endParaRPr>
              </a:p>
              <a:p>
                <a:r>
                  <a:rPr lang="en-US" altLang="zh-TW" sz="2000" dirty="0" smtClean="0">
                    <a:cs typeface="Times" panose="02020603050405020304" pitchFamily="18" charset="0"/>
                  </a:rPr>
                  <a:t>1.</a:t>
                </a:r>
                <a:r>
                  <a:rPr lang="zh-TW" altLang="en-US" sz="2000" dirty="0" smtClean="0">
                    <a:cs typeface="Times" panose="02020603050405020304" pitchFamily="18" charset="0"/>
                  </a:rPr>
                  <a:t>  </a:t>
                </a:r>
                <a:r>
                  <a:rPr lang="en-US" altLang="zh-TW" sz="2000" dirty="0" smtClean="0">
                    <a:cs typeface="Times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fPr>
                      <m:num>
                        <m:r>
                          <a:rPr lang="zh-TW" altLang="en-US" sz="20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𝜕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𝐸</m:t>
                        </m:r>
                      </m:num>
                      <m:den>
                        <m:r>
                          <a:rPr lang="zh-TW" altLang="en-US" sz="20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𝜕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𝑤</m:t>
                        </m:r>
                      </m:den>
                    </m:f>
                    <m:r>
                      <a:rPr lang="en-US" altLang="zh-TW" sz="2000" i="1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0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TW" sz="2000" i="1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zh-TW" altLang="en-US" sz="20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𝜕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𝑤</m:t>
                        </m:r>
                      </m:den>
                    </m:f>
                    <m:r>
                      <a:rPr lang="en-US" altLang="zh-TW" sz="2000" i="1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0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TW" sz="2000" i="1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𝑤𝑥</m:t>
                                </m:r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zh-TW" altLang="en-US" sz="20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𝜕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𝑤</m:t>
                        </m:r>
                      </m:den>
                    </m:f>
                    <m:r>
                      <a:rPr lang="en-US" altLang="zh-TW" sz="2000" i="1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=2</m:t>
                    </m:r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𝑤𝑥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−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𝑥</m:t>
                    </m:r>
                  </m:oMath>
                </a14:m>
                <a:endParaRPr lang="en-US" altLang="zh-TW" sz="2000" dirty="0" smtClean="0"/>
              </a:p>
              <a:p>
                <a:endParaRPr lang="en-US" altLang="zh-TW" sz="2000" dirty="0"/>
              </a:p>
              <a:p>
                <a:r>
                  <a:rPr lang="en-US" altLang="zh-TW" sz="2000" dirty="0" smtClean="0">
                    <a:cs typeface="Times" panose="02020603050405020304" pitchFamily="18" charset="0"/>
                  </a:rPr>
                  <a:t>2.</a:t>
                </a:r>
                <a:r>
                  <a:rPr lang="zh-TW" altLang="en-US" sz="2000" dirty="0" smtClean="0">
                    <a:cs typeface="Times" panose="02020603050405020304" pitchFamily="18" charset="0"/>
                  </a:rPr>
                  <a:t>  </a:t>
                </a:r>
                <a:r>
                  <a:rPr lang="en-US" altLang="zh-TW" sz="2000" dirty="0" smtClean="0">
                    <a:cs typeface="Times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fPr>
                      <m:num>
                        <m:r>
                          <a:rPr lang="zh-TW" altLang="en-US" sz="20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𝜕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𝐸</m:t>
                        </m:r>
                      </m:num>
                      <m:den>
                        <m:r>
                          <a:rPr lang="zh-TW" altLang="en-US" sz="20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𝜕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𝑤</m:t>
                        </m:r>
                      </m:den>
                    </m:f>
                    <m:r>
                      <a:rPr lang="en-US" altLang="zh-TW" sz="2000" i="1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0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TW" sz="2000" i="1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zh-TW" altLang="en-US" sz="20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𝜕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𝑤</m:t>
                        </m:r>
                      </m:den>
                    </m:f>
                    <m:r>
                      <a:rPr lang="en-US" altLang="zh-TW" sz="2000" i="1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0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TW" sz="2000" i="1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𝑤𝑥</m:t>
                                </m:r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zh-TW" altLang="en-US" sz="20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𝜕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𝑤</m:t>
                        </m:r>
                      </m:den>
                    </m:f>
                    <m:r>
                      <a:rPr lang="en-US" altLang="zh-TW" sz="2000" i="1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=2</m:t>
                    </m:r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𝑤𝑥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−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𝑥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+</m:t>
                    </m:r>
                    <m:r>
                      <a:rPr lang="en-US" altLang="zh-TW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𝟐</m:t>
                    </m:r>
                    <m:sSup>
                      <m:sSupPr>
                        <m:ctrlPr>
                          <a:rPr lang="en-US" altLang="zh-TW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𝒙</m:t>
                        </m:r>
                        <m:r>
                          <m:rPr>
                            <m:nor/>
                          </m:rPr>
                          <a:rPr lang="zh-TW" altLang="en-US" sz="2000" b="1" dirty="0">
                            <a:solidFill>
                              <a:srgbClr val="C00000"/>
                            </a:solidFill>
                          </a:rPr>
                          <m:t> </m:t>
                        </m:r>
                      </m:e>
                      <m:sup>
                        <m:r>
                          <a:rPr lang="en-US" altLang="zh-TW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altLang="zh-TW" sz="2000" b="1" dirty="0" smtClean="0">
                  <a:cs typeface="Times" panose="02020603050405020304" pitchFamily="18" charset="0"/>
                </a:endParaRPr>
              </a:p>
              <a:p>
                <a:endParaRPr lang="en-US" altLang="zh-TW" sz="2000" dirty="0" smtClean="0"/>
              </a:p>
              <a:p>
                <a:endParaRPr lang="en-US" altLang="zh-TW" sz="2000" dirty="0" smtClean="0"/>
              </a:p>
              <a:p>
                <a:r>
                  <a:rPr lang="zh-TW" altLang="en-US" sz="2000" dirty="0" smtClean="0"/>
                  <a:t>假設越後面層的</a:t>
                </a:r>
                <a:r>
                  <a:rPr lang="en-US" altLang="zh-TW" sz="2000" dirty="0" smtClean="0"/>
                  <a:t>Gradient</a:t>
                </a:r>
                <a:r>
                  <a:rPr lang="zh-TW" altLang="en-US" sz="2000" dirty="0" smtClean="0"/>
                  <a:t>很小，甚至</a:t>
                </a:r>
                <a:r>
                  <a:rPr lang="en-US" altLang="zh-TW" sz="2000" dirty="0" smtClean="0"/>
                  <a:t>Gradient vanish)</a:t>
                </a:r>
                <a:r>
                  <a:rPr lang="zh-TW" altLang="en-US" sz="2000" dirty="0" smtClean="0"/>
                  <a:t>。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99" y="3400955"/>
                <a:ext cx="8774221" cy="2591479"/>
              </a:xfrm>
              <a:prstGeom prst="rect">
                <a:avLst/>
              </a:prstGeom>
              <a:blipFill rotWithShape="0">
                <a:blip r:embed="rId3"/>
                <a:stretch>
                  <a:fillRect l="-694" t="-1412" b="-32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群組 36"/>
          <p:cNvGrpSpPr/>
          <p:nvPr/>
        </p:nvGrpSpPr>
        <p:grpSpPr>
          <a:xfrm>
            <a:off x="3610992" y="3687910"/>
            <a:ext cx="3355863" cy="1399355"/>
            <a:chOff x="6896151" y="3959658"/>
            <a:chExt cx="2999813" cy="1399355"/>
          </a:xfrm>
        </p:grpSpPr>
        <p:sp>
          <p:nvSpPr>
            <p:cNvPr id="28" name="文字方塊 27"/>
            <p:cNvSpPr txBox="1"/>
            <p:nvPr/>
          </p:nvSpPr>
          <p:spPr>
            <a:xfrm>
              <a:off x="9202686" y="4430456"/>
              <a:ext cx="6932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>
                  <a:solidFill>
                    <a:srgbClr val="C00000"/>
                  </a:solidFill>
                </a:rPr>
                <a:t>接近</a:t>
              </a:r>
              <a:r>
                <a:rPr lang="en-US" altLang="zh-TW" dirty="0" smtClean="0">
                  <a:solidFill>
                    <a:srgbClr val="C00000"/>
                  </a:solidFill>
                </a:rPr>
                <a:t>0</a:t>
              </a:r>
              <a:endParaRPr lang="zh-TW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2" name="橢圓 31"/>
            <p:cNvSpPr/>
            <p:nvPr/>
          </p:nvSpPr>
          <p:spPr>
            <a:xfrm>
              <a:off x="6896151" y="3959658"/>
              <a:ext cx="1426046" cy="66641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4" name="直線單箭頭接點 33"/>
            <p:cNvCxnSpPr>
              <a:stCxn id="32" idx="6"/>
              <a:endCxn id="28" idx="1"/>
            </p:cNvCxnSpPr>
            <p:nvPr/>
          </p:nvCxnSpPr>
          <p:spPr>
            <a:xfrm>
              <a:off x="8322197" y="4292865"/>
              <a:ext cx="880491" cy="32225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橢圓 38"/>
            <p:cNvSpPr/>
            <p:nvPr/>
          </p:nvSpPr>
          <p:spPr>
            <a:xfrm>
              <a:off x="7038722" y="4692599"/>
              <a:ext cx="1259080" cy="66641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0" name="直線單箭頭接點 39"/>
            <p:cNvCxnSpPr>
              <a:stCxn id="39" idx="7"/>
              <a:endCxn id="28" idx="1"/>
            </p:cNvCxnSpPr>
            <p:nvPr/>
          </p:nvCxnSpPr>
          <p:spPr>
            <a:xfrm flipV="1">
              <a:off x="8113414" y="4615122"/>
              <a:ext cx="1089273" cy="17507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矩形 29"/>
          <p:cNvSpPr/>
          <p:nvPr/>
        </p:nvSpPr>
        <p:spPr>
          <a:xfrm>
            <a:off x="8979420" y="2102398"/>
            <a:ext cx="20337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residual </a:t>
            </a:r>
            <a:r>
              <a:rPr lang="en-US" altLang="zh-TW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  <a:endParaRPr lang="zh-TW" altLang="en-US" sz="24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9293989" y="3247067"/>
            <a:ext cx="120817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/>
              <a:t>Weight layer</a:t>
            </a:r>
            <a:endParaRPr lang="zh-TW" altLang="en-US" sz="14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9685705" y="2714611"/>
            <a:ext cx="23823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i="1" dirty="0" smtClean="0"/>
              <a:t>x</a:t>
            </a:r>
            <a:endParaRPr lang="zh-TW" altLang="en-US" i="1" dirty="0"/>
          </a:p>
        </p:txBody>
      </p:sp>
      <p:cxnSp>
        <p:nvCxnSpPr>
          <p:cNvPr id="36" name="直線單箭頭接點 35"/>
          <p:cNvCxnSpPr>
            <a:endCxn id="33" idx="0"/>
          </p:cNvCxnSpPr>
          <p:nvPr/>
        </p:nvCxnSpPr>
        <p:spPr>
          <a:xfrm>
            <a:off x="9898074" y="2886651"/>
            <a:ext cx="1" cy="360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>
            <a:off x="9898074" y="3571365"/>
            <a:ext cx="1" cy="360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弧形接點 42"/>
          <p:cNvCxnSpPr>
            <a:stCxn id="35" idx="3"/>
            <a:endCxn id="44" idx="6"/>
          </p:cNvCxnSpPr>
          <p:nvPr/>
        </p:nvCxnSpPr>
        <p:spPr>
          <a:xfrm>
            <a:off x="9923941" y="2899277"/>
            <a:ext cx="154133" cy="1199875"/>
          </a:xfrm>
          <a:prstGeom prst="curvedConnector3">
            <a:avLst>
              <a:gd name="adj1" fmla="val 51114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橢圓 43"/>
          <p:cNvSpPr/>
          <p:nvPr/>
        </p:nvSpPr>
        <p:spPr>
          <a:xfrm>
            <a:off x="9718074" y="3919152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5" name="直線接點 44"/>
          <p:cNvCxnSpPr>
            <a:stCxn id="44" idx="2"/>
            <a:endCxn id="44" idx="6"/>
          </p:cNvCxnSpPr>
          <p:nvPr/>
        </p:nvCxnSpPr>
        <p:spPr>
          <a:xfrm>
            <a:off x="9718074" y="4099152"/>
            <a:ext cx="36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接點 46"/>
          <p:cNvCxnSpPr>
            <a:stCxn id="44" idx="4"/>
            <a:endCxn id="44" idx="0"/>
          </p:cNvCxnSpPr>
          <p:nvPr/>
        </p:nvCxnSpPr>
        <p:spPr>
          <a:xfrm flipV="1">
            <a:off x="9898074" y="3919152"/>
            <a:ext cx="0" cy="36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/>
          <p:nvPr/>
        </p:nvCxnSpPr>
        <p:spPr>
          <a:xfrm>
            <a:off x="9899037" y="4279152"/>
            <a:ext cx="1" cy="360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/>
              <p:cNvSpPr/>
              <p:nvPr/>
            </p:nvSpPr>
            <p:spPr>
              <a:xfrm>
                <a:off x="8623220" y="3499214"/>
                <a:ext cx="11230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i="1" dirty="0">
                    <a:latin typeface="Times" panose="02020603050405020304" pitchFamily="18" charset="0"/>
                    <a:cs typeface="Times" panose="02020603050405020304" pitchFamily="18" charset="0"/>
                  </a:rPr>
                  <a:t>F</a:t>
                </a:r>
                <a:r>
                  <a:rPr lang="en-US" altLang="zh-TW" dirty="0">
                    <a:latin typeface="Times" panose="02020603050405020304" pitchFamily="18" charset="0"/>
                    <a:cs typeface="Times" panose="02020603050405020304" pitchFamily="18" charset="0"/>
                  </a:rPr>
                  <a:t>(</a:t>
                </a:r>
                <a:r>
                  <a:rPr lang="en-US" altLang="zh-TW" i="1" dirty="0">
                    <a:latin typeface="Times" panose="02020603050405020304" pitchFamily="18" charset="0"/>
                    <a:cs typeface="Times" panose="02020603050405020304" pitchFamily="18" charset="0"/>
                  </a:rPr>
                  <a:t>x</a:t>
                </a:r>
                <a:r>
                  <a:rPr lang="en-US" altLang="zh-TW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)=</a:t>
                </a:r>
                <a:r>
                  <a:rPr lang="en-US" altLang="zh-TW" dirty="0">
                    <a:cs typeface="Times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𝑤𝑥</m:t>
                    </m:r>
                  </m:oMath>
                </a14:m>
                <a:r>
                  <a:rPr lang="en-US" altLang="zh-TW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49" name="矩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3220" y="3499214"/>
                <a:ext cx="1123000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4891" t="-81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矩形 49"/>
          <p:cNvSpPr/>
          <p:nvPr/>
        </p:nvSpPr>
        <p:spPr>
          <a:xfrm>
            <a:off x="8847314" y="3947861"/>
            <a:ext cx="827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i="1" dirty="0">
                <a:latin typeface="Times" panose="02020603050405020304" pitchFamily="18" charset="0"/>
                <a:cs typeface="Times" panose="02020603050405020304" pitchFamily="18" charset="0"/>
              </a:rPr>
              <a:t>F</a:t>
            </a:r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(</a:t>
            </a:r>
            <a:r>
              <a:rPr lang="en-US" altLang="zh-TW" i="1" dirty="0">
                <a:latin typeface="Times" panose="02020603050405020304" pitchFamily="18" charset="0"/>
                <a:cs typeface="Times" panose="02020603050405020304" pitchFamily="18" charset="0"/>
              </a:rPr>
              <a:t>x</a:t>
            </a:r>
            <a:r>
              <a:rPr lang="en-US" altLang="zh-TW" dirty="0" smtClean="0">
                <a:latin typeface="Times" panose="02020603050405020304" pitchFamily="18" charset="0"/>
                <a:cs typeface="Times" panose="02020603050405020304" pitchFamily="18" charset="0"/>
              </a:rPr>
              <a:t>)+</a:t>
            </a:r>
            <a:r>
              <a:rPr lang="en-US" altLang="zh-TW" i="1" dirty="0" smtClean="0">
                <a:latin typeface="Times" panose="02020603050405020304" pitchFamily="18" charset="0"/>
                <a:cs typeface="Times" panose="02020603050405020304" pitchFamily="18" charset="0"/>
              </a:rPr>
              <a:t>x</a:t>
            </a:r>
            <a:endParaRPr lang="zh-TW" altLang="en-US" i="1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10295053" y="3645334"/>
            <a:ext cx="94356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i="1" dirty="0" smtClean="0"/>
              <a:t>x</a:t>
            </a:r>
          </a:p>
          <a:p>
            <a:pPr algn="ctr"/>
            <a:r>
              <a:rPr lang="en-US" altLang="zh-TW" sz="1600" i="1" dirty="0" smtClean="0"/>
              <a:t>identity</a:t>
            </a:r>
            <a:endParaRPr lang="zh-TW" altLang="en-US" sz="1600" i="1" dirty="0"/>
          </a:p>
        </p:txBody>
      </p:sp>
      <p:sp>
        <p:nvSpPr>
          <p:cNvPr id="52" name="矩形 51"/>
          <p:cNvSpPr/>
          <p:nvPr/>
        </p:nvSpPr>
        <p:spPr>
          <a:xfrm>
            <a:off x="9957160" y="4528040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i="1" dirty="0" smtClean="0">
                <a:latin typeface="Times" panose="02020603050405020304" pitchFamily="18" charset="0"/>
                <a:cs typeface="Times" panose="02020603050405020304" pitchFamily="18" charset="0"/>
              </a:rPr>
              <a:t>y</a:t>
            </a:r>
            <a:endParaRPr lang="en-US" altLang="zh-TW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962748" y="6034037"/>
                <a:ext cx="7234331" cy="5613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</m:d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  <m:sup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altLang="zh-TW" b="1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2748" y="6034037"/>
                <a:ext cx="7234331" cy="56130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橢圓 28"/>
          <p:cNvSpPr/>
          <p:nvPr/>
        </p:nvSpPr>
        <p:spPr>
          <a:xfrm>
            <a:off x="4229521" y="6034037"/>
            <a:ext cx="5253770" cy="6664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1" name="直線單箭頭接點 30"/>
          <p:cNvCxnSpPr>
            <a:stCxn id="3" idx="0"/>
            <a:endCxn id="28" idx="2"/>
          </p:cNvCxnSpPr>
          <p:nvPr/>
        </p:nvCxnSpPr>
        <p:spPr>
          <a:xfrm flipH="1" flipV="1">
            <a:off x="6579073" y="4528040"/>
            <a:ext cx="841" cy="15059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68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題外話</a:t>
            </a:r>
            <a:r>
              <a:rPr lang="en-US" altLang="zh-TW" dirty="0" smtClean="0"/>
              <a:t>:</a:t>
            </a:r>
            <a:r>
              <a:rPr lang="zh-TW" altLang="en-US" dirty="0" smtClean="0"/>
              <a:t> 有</a:t>
            </a:r>
            <a:r>
              <a:rPr lang="en-US" altLang="zh-TW" dirty="0" smtClean="0"/>
              <a:t>Residual block</a:t>
            </a:r>
            <a:r>
              <a:rPr lang="zh-TW" altLang="en-US" dirty="0" smtClean="0"/>
              <a:t>的</a:t>
            </a:r>
            <a:r>
              <a:rPr lang="en-US" altLang="zh-TW" dirty="0" smtClean="0"/>
              <a:t>loss space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  <p:pic>
        <p:nvPicPr>
          <p:cNvPr id="16386" name="Picture 2" descr="U-Nets with ResNet Encoders and cross connections – mc.a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00" y="1691322"/>
            <a:ext cx="8748453" cy="4680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44917" y="6488668"/>
            <a:ext cx="4488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Visualizing the Loss Landscape of Neural Nets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2425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導傳遞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神經網路如何利用導傳遞找解 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神經網路太深層的</a:t>
            </a:r>
            <a:r>
              <a:rPr lang="zh-TW" altLang="en-US" dirty="0" smtClean="0"/>
              <a:t>問題</a:t>
            </a:r>
            <a:r>
              <a:rPr lang="en-US" altLang="zh-TW" dirty="0" smtClean="0"/>
              <a:t>:</a:t>
            </a:r>
            <a:endParaRPr lang="zh-TW" alt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dirty="0" smtClean="0"/>
              <a:t>梯</a:t>
            </a:r>
            <a:r>
              <a:rPr lang="zh-TW" altLang="en-US" dirty="0"/>
              <a:t>度消失問題</a:t>
            </a:r>
            <a:r>
              <a:rPr lang="en-US" altLang="zh-TW" dirty="0"/>
              <a:t>(Vanishing gradient)/</a:t>
            </a:r>
            <a:r>
              <a:rPr lang="zh-TW" altLang="en-US" dirty="0"/>
              <a:t>梯度爆炸問題（</a:t>
            </a:r>
            <a:r>
              <a:rPr lang="en-US" altLang="zh-TW" dirty="0"/>
              <a:t>exploding gradient problem</a:t>
            </a:r>
            <a:r>
              <a:rPr lang="zh-TW" altLang="en-US" dirty="0"/>
              <a:t>）。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Activation Function</a:t>
            </a:r>
            <a:r>
              <a:rPr lang="zh-TW" altLang="en-US" dirty="0"/>
              <a:t>為什麼要採用</a:t>
            </a:r>
            <a:r>
              <a:rPr lang="en-US" altLang="zh-TW" dirty="0" err="1"/>
              <a:t>ReLU</a:t>
            </a:r>
            <a:r>
              <a:rPr lang="zh-TW" altLang="en-US" dirty="0"/>
              <a:t>，而不是用</a:t>
            </a:r>
            <a:r>
              <a:rPr lang="en-US" altLang="zh-TW" dirty="0"/>
              <a:t>Sigmoid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latin typeface="Cambria Math" panose="02040503050406030204" pitchFamily="18" charset="0"/>
                <a:cs typeface="Times" panose="02020603050405020304" pitchFamily="18" charset="0"/>
              </a:rPr>
              <a:t>Residual </a:t>
            </a:r>
            <a:r>
              <a:rPr lang="en-US" altLang="zh-TW" dirty="0" smtClean="0">
                <a:latin typeface="Cambria Math" panose="02040503050406030204" pitchFamily="18" charset="0"/>
                <a:cs typeface="Times" panose="02020603050405020304" pitchFamily="18" charset="0"/>
              </a:rPr>
              <a:t>block</a:t>
            </a:r>
            <a:r>
              <a:rPr lang="zh-TW" altLang="en-US" dirty="0" smtClean="0">
                <a:latin typeface="Cambria Math" panose="02040503050406030204" pitchFamily="18" charset="0"/>
                <a:cs typeface="Times" panose="02020603050405020304" pitchFamily="18" charset="0"/>
              </a:rPr>
              <a:t>克服神經網路不能太深層的問題。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53348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Weight initialization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 smtClean="0"/>
              <a:t>神經網路結構設定完成後，最重要的是</a:t>
            </a:r>
            <a:endParaRPr lang="en-US" altLang="zh-TW" sz="3200" dirty="0" smtClean="0"/>
          </a:p>
          <a:p>
            <a:pPr marL="514350" indent="-514350">
              <a:buAutoNum type="arabicPeriod"/>
            </a:pPr>
            <a:r>
              <a:rPr lang="zh-TW" altLang="en-US" sz="3200" dirty="0" smtClean="0"/>
              <a:t>如何更新權重 </a:t>
            </a:r>
            <a:r>
              <a:rPr lang="en-US" altLang="zh-TW" sz="3200" dirty="0" smtClean="0"/>
              <a:t>(</a:t>
            </a:r>
            <a:r>
              <a:rPr lang="zh-TW" altLang="en-US" sz="3200" dirty="0" smtClean="0"/>
              <a:t>梯度下降法</a:t>
            </a:r>
            <a:r>
              <a:rPr lang="en-US" altLang="zh-TW" sz="3200" dirty="0" smtClean="0"/>
              <a:t>)</a:t>
            </a:r>
          </a:p>
          <a:p>
            <a:pPr marL="514350" indent="-514350">
              <a:buAutoNum type="arabicPeriod"/>
            </a:pPr>
            <a:r>
              <a:rPr lang="zh-TW" altLang="en-US" sz="3200" dirty="0" smtClean="0"/>
              <a:t>權重如何初始設定</a:t>
            </a:r>
            <a:endParaRPr lang="en-US" altLang="zh-TW" sz="3200" dirty="0" smtClean="0"/>
          </a:p>
          <a:p>
            <a:endParaRPr lang="en-US" altLang="zh-TW" sz="3200" dirty="0" smtClean="0"/>
          </a:p>
          <a:p>
            <a:r>
              <a:rPr lang="en-US" altLang="zh-TW" sz="3200" dirty="0" smtClean="0"/>
              <a:t>Weight </a:t>
            </a:r>
            <a:r>
              <a:rPr lang="en-US" altLang="zh-TW" sz="3200" dirty="0"/>
              <a:t>initialization</a:t>
            </a:r>
            <a:r>
              <a:rPr lang="zh-TW" altLang="en-US" sz="3200" dirty="0"/>
              <a:t>和</a:t>
            </a:r>
            <a:r>
              <a:rPr lang="en-US" altLang="zh-TW" sz="3200" dirty="0"/>
              <a:t>Batch Normalization</a:t>
            </a:r>
          </a:p>
        </p:txBody>
      </p:sp>
    </p:spTree>
    <p:extLst>
      <p:ext uri="{BB962C8B-B14F-4D97-AF65-F5344CB8AC3E}">
        <p14:creationId xmlns:p14="http://schemas.microsoft.com/office/powerpoint/2010/main" val="397879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Outline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1. weight</a:t>
            </a:r>
            <a:r>
              <a:rPr lang="zh-TW" altLang="en-US" sz="2800" dirty="0"/>
              <a:t>初始值是</a:t>
            </a:r>
            <a:r>
              <a:rPr lang="en-US" altLang="zh-TW" sz="2800" dirty="0"/>
              <a:t>0</a:t>
            </a:r>
          </a:p>
          <a:p>
            <a:r>
              <a:rPr lang="en-US" altLang="zh-TW" sz="2800" dirty="0"/>
              <a:t>2. Random initialization</a:t>
            </a:r>
          </a:p>
          <a:p>
            <a:r>
              <a:rPr lang="en-US" altLang="zh-TW" sz="2800" dirty="0"/>
              <a:t>3. Xavier initialization</a:t>
            </a:r>
          </a:p>
          <a:p>
            <a:r>
              <a:rPr lang="en-US" altLang="zh-TW" sz="2800" dirty="0"/>
              <a:t>4. He initialization</a:t>
            </a:r>
          </a:p>
          <a:p>
            <a:r>
              <a:rPr lang="en-US" altLang="zh-TW" sz="2800" dirty="0"/>
              <a:t>5. Batch </a:t>
            </a:r>
            <a:r>
              <a:rPr lang="en-US" altLang="zh-TW" sz="2800" dirty="0" smtClean="0"/>
              <a:t>Normalization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175467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weight</a:t>
            </a:r>
            <a:r>
              <a:rPr lang="zh-TW" altLang="en-US" dirty="0"/>
              <a:t>初始值是</a:t>
            </a:r>
            <a:r>
              <a:rPr lang="en-US" altLang="zh-TW" dirty="0" smtClean="0"/>
              <a:t>0</a:t>
            </a:r>
            <a:endParaRPr lang="zh-TW" altLang="en-US" dirty="0"/>
          </a:p>
        </p:txBody>
      </p:sp>
      <p:pic>
        <p:nvPicPr>
          <p:cNvPr id="28674" name="Picture 2" descr="https://miro.medium.com/max/146/1*cVESlmjwmW3Ko_b6YvfdI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24" y="1844675"/>
            <a:ext cx="3813175" cy="428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https://miro.medium.com/max/405/1*cGNC32XtMK9Z2U8m6F_CF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249" y="3222626"/>
            <a:ext cx="3857625" cy="58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5775325" y="2636102"/>
            <a:ext cx="1943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Forward:</a:t>
            </a:r>
            <a:endParaRPr lang="zh-TW" altLang="en-US" sz="2400" dirty="0"/>
          </a:p>
        </p:txBody>
      </p:sp>
      <p:pic>
        <p:nvPicPr>
          <p:cNvPr id="28678" name="Picture 6" descr="https://miro.medium.com/max/309/1*DJQKfyO0B1aw57ERaTxVZ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024" y="2055076"/>
            <a:ext cx="2943225" cy="58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8408986" y="1578091"/>
            <a:ext cx="3173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Backward update:</a:t>
            </a:r>
            <a:endParaRPr lang="zh-TW" altLang="en-US" sz="2400" dirty="0"/>
          </a:p>
        </p:txBody>
      </p:sp>
      <p:pic>
        <p:nvPicPr>
          <p:cNvPr id="2867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46" y="4447986"/>
            <a:ext cx="3535364" cy="2306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5844379" y="3986321"/>
            <a:ext cx="2661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weight</a:t>
            </a:r>
            <a:r>
              <a:rPr lang="zh-TW" altLang="en-US" sz="2400" dirty="0"/>
              <a:t>的</a:t>
            </a:r>
            <a:r>
              <a:rPr lang="en-US" altLang="zh-TW" sz="2400" dirty="0"/>
              <a:t>gradient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4974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Random </a:t>
            </a:r>
            <a:r>
              <a:rPr lang="en-US" altLang="zh-TW" dirty="0" smtClean="0"/>
              <a:t>initialization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 smtClean="0"/>
              <a:t>所以第二個最簡單的想法，初始權重用隨機方式建立。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zh-TW" altLang="en-US" sz="2400" dirty="0"/>
              <a:t>我們建立</a:t>
            </a:r>
            <a:r>
              <a:rPr lang="zh-TW" altLang="en-US" sz="2400" dirty="0" smtClean="0"/>
              <a:t>一個</a:t>
            </a:r>
            <a:r>
              <a:rPr lang="en-US" altLang="zh-TW" sz="2400" dirty="0" smtClean="0"/>
              <a:t>6</a:t>
            </a:r>
            <a:r>
              <a:rPr lang="zh-TW" altLang="en-US" sz="2400" dirty="0" smtClean="0"/>
              <a:t>層的</a:t>
            </a:r>
            <a:r>
              <a:rPr lang="en-US" altLang="zh-TW" sz="2400" dirty="0" smtClean="0"/>
              <a:t>MLP</a:t>
            </a:r>
            <a:r>
              <a:rPr lang="zh-TW" altLang="en-US" sz="2400" dirty="0" smtClean="0"/>
              <a:t>，每一層輸出的</a:t>
            </a:r>
            <a:r>
              <a:rPr lang="en-US" altLang="zh-TW" sz="2400" dirty="0" smtClean="0"/>
              <a:t>activation</a:t>
            </a:r>
            <a:r>
              <a:rPr lang="zh-TW" altLang="en-US" sz="2400" dirty="0" smtClean="0"/>
              <a:t>用</a:t>
            </a:r>
            <a:r>
              <a:rPr lang="en-US" altLang="zh-TW" sz="2400" dirty="0" err="1" smtClean="0"/>
              <a:t>tanh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en-US" altLang="zh-TW" sz="2400" dirty="0" smtClean="0"/>
              <a:t>Weight</a:t>
            </a:r>
            <a:r>
              <a:rPr lang="zh-TW" altLang="en-US" sz="2400" dirty="0" smtClean="0"/>
              <a:t>從</a:t>
            </a:r>
            <a:r>
              <a:rPr lang="zh-TW" altLang="en-US" sz="2400" b="1" dirty="0" smtClean="0"/>
              <a:t>常態分佈</a:t>
            </a:r>
            <a:r>
              <a:rPr lang="en-US" altLang="zh-TW" sz="2400" b="1" dirty="0" smtClean="0"/>
              <a:t>(</a:t>
            </a:r>
            <a:r>
              <a:rPr lang="zh-TW" altLang="en-US" sz="2400" b="1" dirty="0"/>
              <a:t>平均數為</a:t>
            </a:r>
            <a:r>
              <a:rPr lang="en-US" altLang="zh-TW" sz="2400" b="1" dirty="0"/>
              <a:t>0</a:t>
            </a:r>
            <a:r>
              <a:rPr lang="zh-TW" altLang="en-US" sz="2400" b="1" dirty="0"/>
              <a:t>，標準差為</a:t>
            </a:r>
            <a:r>
              <a:rPr lang="en-US" altLang="zh-TW" sz="2400" b="1" dirty="0"/>
              <a:t>0.01</a:t>
            </a:r>
            <a:r>
              <a:rPr lang="en-US" altLang="zh-TW" sz="2400" b="1" dirty="0" smtClean="0"/>
              <a:t>)</a:t>
            </a:r>
            <a:r>
              <a:rPr lang="zh-TW" altLang="en-US" sz="2400" b="1" dirty="0" smtClean="0"/>
              <a:t>生成</a:t>
            </a:r>
            <a:endParaRPr lang="en-US" altLang="zh-TW" sz="2400" b="1" dirty="0" smtClean="0"/>
          </a:p>
          <a:p>
            <a:pPr marL="0" indent="0">
              <a:buNone/>
            </a:pPr>
            <a:endParaRPr lang="en-US" altLang="zh-TW" sz="2400" dirty="0" smtClean="0"/>
          </a:p>
          <a:p>
            <a:endParaRPr lang="en-US" altLang="zh-TW" sz="2400" dirty="0" smtClean="0"/>
          </a:p>
          <a:p>
            <a:endParaRPr lang="en-US" altLang="zh-TW" sz="2400" dirty="0"/>
          </a:p>
        </p:txBody>
      </p:sp>
      <p:pic>
        <p:nvPicPr>
          <p:cNvPr id="29698" name="Picture 2" descr="https://miro.medium.com/max/442/1*d6OCJbApWf-9hYob09MIQ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0" y="3382957"/>
            <a:ext cx="5854700" cy="3351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6838950" y="4181404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dirty="0"/>
              <a:t>input mean 0.00065 and </a:t>
            </a:r>
            <a:r>
              <a:rPr lang="en-US" altLang="zh-TW" dirty="0" err="1"/>
              <a:t>std</a:t>
            </a:r>
            <a:r>
              <a:rPr lang="en-US" altLang="zh-TW" dirty="0"/>
              <a:t> 0.99949</a:t>
            </a:r>
            <a:br>
              <a:rPr lang="en-US" altLang="zh-TW" dirty="0"/>
            </a:br>
            <a:r>
              <a:rPr lang="en-US" altLang="zh-TW" dirty="0"/>
              <a:t>layer 1 mean 0.00025 and </a:t>
            </a:r>
            <a:r>
              <a:rPr lang="en-US" altLang="zh-TW" dirty="0" err="1"/>
              <a:t>std</a:t>
            </a:r>
            <a:r>
              <a:rPr lang="en-US" altLang="zh-TW" dirty="0"/>
              <a:t> 0.21350</a:t>
            </a:r>
            <a:br>
              <a:rPr lang="en-US" altLang="zh-TW" dirty="0"/>
            </a:br>
            <a:r>
              <a:rPr lang="en-US" altLang="zh-TW" dirty="0"/>
              <a:t>layer 2 mean -0.00002 and </a:t>
            </a:r>
            <a:r>
              <a:rPr lang="en-US" altLang="zh-TW" dirty="0" err="1"/>
              <a:t>std</a:t>
            </a:r>
            <a:r>
              <a:rPr lang="en-US" altLang="zh-TW" dirty="0"/>
              <a:t> 0.04516</a:t>
            </a:r>
            <a:br>
              <a:rPr lang="en-US" altLang="zh-TW" dirty="0"/>
            </a:br>
            <a:r>
              <a:rPr lang="en-US" altLang="zh-TW" dirty="0"/>
              <a:t>layer 3 mean -0.00001 and </a:t>
            </a:r>
            <a:r>
              <a:rPr lang="en-US" altLang="zh-TW" dirty="0" err="1"/>
              <a:t>std</a:t>
            </a:r>
            <a:r>
              <a:rPr lang="en-US" altLang="zh-TW" dirty="0"/>
              <a:t> 0.00899</a:t>
            </a:r>
            <a:br>
              <a:rPr lang="en-US" altLang="zh-TW" dirty="0"/>
            </a:br>
            <a:r>
              <a:rPr lang="en-US" altLang="zh-TW" dirty="0"/>
              <a:t>layer 4 mean -0.00000 and </a:t>
            </a:r>
            <a:r>
              <a:rPr lang="en-US" altLang="zh-TW" dirty="0" err="1"/>
              <a:t>std</a:t>
            </a:r>
            <a:r>
              <a:rPr lang="en-US" altLang="zh-TW" dirty="0"/>
              <a:t> 0.00168</a:t>
            </a:r>
            <a:br>
              <a:rPr lang="en-US" altLang="zh-TW" dirty="0"/>
            </a:br>
            <a:r>
              <a:rPr lang="en-US" altLang="zh-TW" dirty="0"/>
              <a:t>layer 5 mean -0.00000 and </a:t>
            </a:r>
            <a:r>
              <a:rPr lang="en-US" altLang="zh-TW" dirty="0" err="1"/>
              <a:t>std</a:t>
            </a:r>
            <a:r>
              <a:rPr lang="en-US" altLang="zh-TW" dirty="0"/>
              <a:t> 0.00029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888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Hessian Matrix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TW" altLang="en-US" sz="2400" b="0" i="0" dirty="0" smtClean="0">
                    <a:latin typeface="Cambria Math" panose="02040503050406030204" pitchFamily="18" charset="0"/>
                  </a:rPr>
                  <a:t> 剛提到梯度順便提一下</a:t>
                </a:r>
                <a:r>
                  <a:rPr lang="en-US" altLang="zh-TW" sz="2400" b="0" i="0" dirty="0" smtClean="0">
                    <a:latin typeface="Cambria Math" panose="02040503050406030204" pitchFamily="18" charset="0"/>
                  </a:rPr>
                  <a:t>Hessian Matrix</a:t>
                </a:r>
              </a:p>
              <a:p>
                <a:pPr marL="0" indent="0">
                  <a:buNone/>
                </a:pPr>
                <a:r>
                  <a:rPr lang="zh-TW" altLang="en-US" sz="2400" dirty="0" smtClean="0">
                    <a:latin typeface="Cambria Math" panose="02040503050406030204" pitchFamily="18" charset="0"/>
                  </a:rPr>
                  <a:t>牛頓法求解用，但相對計算量大，目前還沒被廣泛使用</a:t>
                </a:r>
                <a:r>
                  <a:rPr lang="zh-TW" altLang="en-US" sz="2400" b="0" i="0" dirty="0" smtClean="0">
                    <a:latin typeface="Cambria Math" panose="02040503050406030204" pitchFamily="18" charset="0"/>
                  </a:rPr>
                  <a:t>。</a:t>
                </a:r>
                <a:endParaRPr lang="en-US" altLang="zh-TW" sz="2400" b="0" i="0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400" b="0" i="0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64" t="-16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96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Random initialization</a:t>
            </a:r>
            <a:endParaRPr lang="zh-TW" altLang="en-US" dirty="0"/>
          </a:p>
        </p:txBody>
      </p:sp>
      <p:pic>
        <p:nvPicPr>
          <p:cNvPr id="30722" name="Picture 2" descr="https://miro.medium.com/max/442/1*Lk7hFGL7XIiyM2hKWF_tE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25" y="3152775"/>
            <a:ext cx="421005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784225" y="2644259"/>
            <a:ext cx="4355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/>
              <a:t>實驗</a:t>
            </a:r>
            <a:r>
              <a:rPr lang="en-US" altLang="zh-TW" b="1" dirty="0"/>
              <a:t>2. </a:t>
            </a:r>
            <a:r>
              <a:rPr lang="zh-TW" altLang="en-US" b="1" dirty="0"/>
              <a:t>常態分佈</a:t>
            </a:r>
            <a:r>
              <a:rPr lang="en-US" altLang="zh-TW" b="1" dirty="0"/>
              <a:t>(</a:t>
            </a:r>
            <a:r>
              <a:rPr lang="zh-TW" altLang="en-US" b="1" dirty="0"/>
              <a:t>平均數為</a:t>
            </a:r>
            <a:r>
              <a:rPr lang="en-US" altLang="zh-TW" b="1" dirty="0"/>
              <a:t>0</a:t>
            </a:r>
            <a:r>
              <a:rPr lang="zh-TW" altLang="en-US" b="1" dirty="0"/>
              <a:t>，標準差為</a:t>
            </a:r>
            <a:r>
              <a:rPr lang="en-US" altLang="zh-TW" b="1" dirty="0"/>
              <a:t>1)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6496251" y="2583418"/>
            <a:ext cx="4685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/>
              <a:t>實驗</a:t>
            </a:r>
            <a:r>
              <a:rPr lang="en-US" altLang="zh-TW" b="1" dirty="0"/>
              <a:t>3. </a:t>
            </a:r>
            <a:r>
              <a:rPr lang="zh-TW" altLang="en-US" b="1" dirty="0"/>
              <a:t>常態分佈</a:t>
            </a:r>
            <a:r>
              <a:rPr lang="en-US" altLang="zh-TW" b="1" dirty="0"/>
              <a:t>(</a:t>
            </a:r>
            <a:r>
              <a:rPr lang="zh-TW" altLang="en-US" b="1" dirty="0"/>
              <a:t>平均數為</a:t>
            </a:r>
            <a:r>
              <a:rPr lang="en-US" altLang="zh-TW" b="1" dirty="0"/>
              <a:t>0</a:t>
            </a:r>
            <a:r>
              <a:rPr lang="zh-TW" altLang="en-US" b="1" dirty="0"/>
              <a:t>，標準差為</a:t>
            </a:r>
            <a:r>
              <a:rPr lang="en-US" altLang="zh-TW" b="1" dirty="0"/>
              <a:t>0.05)</a:t>
            </a:r>
            <a:endParaRPr lang="zh-TW" altLang="en-US" dirty="0"/>
          </a:p>
        </p:txBody>
      </p:sp>
      <p:pic>
        <p:nvPicPr>
          <p:cNvPr id="30730" name="Picture 10" descr="https://miro.medium.com/max/442/1*1eqE3biwzZmLAGCor596Q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175" y="3067050"/>
            <a:ext cx="4210050" cy="245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44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Random initialization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70785" y="4281714"/>
            <a:ext cx="10343957" cy="1865086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400" b="1" dirty="0" smtClean="0"/>
              <a:t>weight</a:t>
            </a:r>
            <a:r>
              <a:rPr lang="zh-TW" altLang="zh-TW" sz="2400" b="1" dirty="0"/>
              <a:t>初始值從常態分布</a:t>
            </a:r>
            <a:r>
              <a:rPr lang="en-US" altLang="zh-TW" sz="2400" b="1" dirty="0"/>
              <a:t>(</a:t>
            </a:r>
            <a:r>
              <a:rPr lang="zh-TW" altLang="zh-TW" sz="2400" b="1" dirty="0"/>
              <a:t>也可以用均勻分布</a:t>
            </a:r>
            <a:r>
              <a:rPr lang="en-US" altLang="zh-TW" sz="2400" b="1" dirty="0"/>
              <a:t>)</a:t>
            </a:r>
            <a:r>
              <a:rPr lang="zh-TW" altLang="zh-TW" sz="2400" b="1" dirty="0"/>
              <a:t>的</a:t>
            </a:r>
            <a:r>
              <a:rPr lang="zh-TW" altLang="zh-TW" sz="2400" b="1" dirty="0">
                <a:solidFill>
                  <a:srgbClr val="FF0000"/>
                </a:solidFill>
              </a:rPr>
              <a:t>標準差</a:t>
            </a:r>
            <a:r>
              <a:rPr lang="zh-TW" altLang="zh-TW" sz="2400" b="1" dirty="0" smtClean="0">
                <a:solidFill>
                  <a:srgbClr val="FF0000"/>
                </a:solidFill>
              </a:rPr>
              <a:t>變化</a:t>
            </a:r>
            <a:r>
              <a:rPr lang="zh-TW" altLang="en-US" sz="2400" b="1" dirty="0" smtClean="0"/>
              <a:t>會影響結果。</a:t>
            </a:r>
            <a:endParaRPr lang="en-US" altLang="zh-TW" sz="2400" b="1" dirty="0" smtClean="0"/>
          </a:p>
        </p:txBody>
      </p:sp>
      <p:pic>
        <p:nvPicPr>
          <p:cNvPr id="4" name="Picture 2" descr="https://miro.medium.com/max/442/1*d6OCJbApWf-9hYob09MIQ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50" y="2262106"/>
            <a:ext cx="3048000" cy="174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miro.medium.com/max/442/1*Lk7hFGL7XIiyM2hKWF_tE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450" y="2269243"/>
            <a:ext cx="3049200" cy="1614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s://miro.medium.com/max/442/1*1eqE3biwzZmLAGCor596QQ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150" y="2186459"/>
            <a:ext cx="3049200" cy="177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570786" y="1609925"/>
            <a:ext cx="29931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zh-TW" dirty="0" smtClean="0"/>
              <a:t>常態分佈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(</a:t>
            </a:r>
            <a:r>
              <a:rPr lang="zh-TW" altLang="zh-TW" dirty="0" smtClean="0"/>
              <a:t>平均數為</a:t>
            </a:r>
            <a:r>
              <a:rPr lang="en-US" altLang="zh-TW" dirty="0" smtClean="0"/>
              <a:t>0</a:t>
            </a:r>
            <a:r>
              <a:rPr lang="zh-TW" altLang="zh-TW" dirty="0" smtClean="0"/>
              <a:t>，標準差為</a:t>
            </a:r>
            <a:r>
              <a:rPr lang="en-US" altLang="zh-TW" dirty="0" smtClean="0"/>
              <a:t>0.02)</a:t>
            </a:r>
            <a:endParaRPr lang="en-US" altLang="zh-TW" dirty="0"/>
          </a:p>
        </p:txBody>
      </p:sp>
      <p:sp>
        <p:nvSpPr>
          <p:cNvPr id="8" name="矩形 7"/>
          <p:cNvSpPr/>
          <p:nvPr/>
        </p:nvSpPr>
        <p:spPr>
          <a:xfrm>
            <a:off x="4654787" y="1609926"/>
            <a:ext cx="26725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dirty="0" smtClean="0"/>
              <a:t>常態分佈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(</a:t>
            </a:r>
            <a:r>
              <a:rPr lang="zh-TW" altLang="en-US" dirty="0"/>
              <a:t>平均數為</a:t>
            </a:r>
            <a:r>
              <a:rPr lang="en-US" altLang="zh-TW" dirty="0"/>
              <a:t>0</a:t>
            </a:r>
            <a:r>
              <a:rPr lang="zh-TW" altLang="en-US" dirty="0"/>
              <a:t>，標準差為</a:t>
            </a:r>
            <a:r>
              <a:rPr lang="en-US" altLang="zh-TW" dirty="0"/>
              <a:t>1)</a:t>
            </a:r>
          </a:p>
        </p:txBody>
      </p:sp>
      <p:sp>
        <p:nvSpPr>
          <p:cNvPr id="9" name="矩形 8"/>
          <p:cNvSpPr/>
          <p:nvPr/>
        </p:nvSpPr>
        <p:spPr>
          <a:xfrm>
            <a:off x="8242186" y="1540128"/>
            <a:ext cx="29931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dirty="0" smtClean="0"/>
              <a:t>常態分佈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(</a:t>
            </a:r>
            <a:r>
              <a:rPr lang="zh-TW" altLang="en-US" dirty="0"/>
              <a:t>平均數為</a:t>
            </a:r>
            <a:r>
              <a:rPr lang="en-US" altLang="zh-TW" dirty="0"/>
              <a:t>0</a:t>
            </a:r>
            <a:r>
              <a:rPr lang="zh-TW" altLang="en-US" dirty="0"/>
              <a:t>，標準差為</a:t>
            </a:r>
            <a:r>
              <a:rPr lang="en-US" altLang="zh-TW" dirty="0"/>
              <a:t>0.05)</a:t>
            </a:r>
          </a:p>
        </p:txBody>
      </p:sp>
    </p:spTree>
    <p:extLst>
      <p:ext uri="{BB962C8B-B14F-4D97-AF65-F5344CB8AC3E}">
        <p14:creationId xmlns:p14="http://schemas.microsoft.com/office/powerpoint/2010/main" val="372445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Xavier </a:t>
            </a:r>
            <a:r>
              <a:rPr lang="en-US" altLang="zh-TW" b="1" dirty="0" smtClean="0"/>
              <a:t>initialization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zh-TW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由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Random initialization</a:t>
                </a:r>
                <a:r>
                  <a:rPr lang="zh-TW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得知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</a:t>
                </a:r>
                <a:r>
                  <a:rPr lang="zh-TW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權重的生成會影響神經元的輸出太集中或是過於飽和。</a:t>
                </a:r>
              </a:p>
              <a:p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Xavier</a:t>
                </a:r>
                <a:r>
                  <a:rPr lang="zh-TW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的論文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TW" sz="2000" dirty="0"/>
                  <a:t>Understanding the difficulty of training deep feedforward neural networks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TW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zh-TW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想法是希望神經元輸入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TW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xi, </a:t>
                </a:r>
                <a:r>
                  <a:rPr lang="en-US" altLang="zh-TW" sz="20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TW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=1,2,…,d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TW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和輸出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TW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TW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的變異數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(variance</a:t>
                </a:r>
                <a:r>
                  <a:rPr lang="zh-TW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，標準差的平方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TW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保持一致</a:t>
                </a:r>
                <a:r>
                  <a:rPr lang="zh-TW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Suppose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TW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TW" sz="2000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zh-TW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zh-TW" sz="2000" i="1">
                            <a:latin typeface="Cambria Math"/>
                          </a:rPr>
                          <m:t>𝑖</m:t>
                        </m:r>
                      </m:sub>
                    </m:sSub>
                    <m:f>
                      <m:fPr>
                        <m:type m:val="noBar"/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b="0" i="1" smtClean="0">
                            <a:latin typeface="Cambria Math"/>
                          </a:rPr>
                          <m:t>𝑖𝑖𝑑</m:t>
                        </m:r>
                      </m:num>
                      <m:den>
                        <m:r>
                          <a:rPr lang="en-US" altLang="zh-TW" sz="2000" b="0" i="1" smtClean="0">
                            <a:latin typeface="Cambria Math"/>
                          </a:rPr>
                          <m:t>~</m:t>
                        </m:r>
                      </m:den>
                    </m:f>
                    <m:r>
                      <a:rPr lang="en-US" altLang="zh-TW" sz="2000" i="1">
                        <a:latin typeface="Cambria Math"/>
                      </a:rPr>
                      <m:t>𝐷𝑖𝑠𝑡𝑟𝑖𝑏𝑢𝑡𝑖𝑜𝑛</m:t>
                    </m:r>
                    <m:r>
                      <a:rPr lang="en-US" altLang="zh-TW" sz="2000" i="1">
                        <a:latin typeface="Cambria Math"/>
                      </a:rPr>
                      <m:t>(</m:t>
                    </m:r>
                    <m:r>
                      <a:rPr lang="en-US" altLang="zh-TW" sz="2000" b="0" i="1" smtClean="0">
                        <a:latin typeface="Cambria Math"/>
                      </a:rPr>
                      <m:t>𝑚𝑒𝑎𝑛</m:t>
                    </m:r>
                    <m:r>
                      <a:rPr lang="en-US" altLang="zh-TW" sz="2000" b="0" i="1" smtClean="0">
                        <a:latin typeface="Cambria Math"/>
                      </a:rPr>
                      <m:t>=0)</m:t>
                    </m:r>
                  </m:oMath>
                </a14:m>
                <a:endParaRPr lang="zh-TW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TW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TW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zh-TW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zh-TW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TW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(bias</a:t>
                </a:r>
                <a:r>
                  <a:rPr lang="zh-TW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先不考慮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𝑉𝑎𝑟</m:t>
                          </m:r>
                          <m:d>
                            <m:d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TW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zh-TW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sz="20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TW" sz="2000">
                              <a:latin typeface="Cambria Math" panose="02040503050406030204" pitchFamily="18" charset="0"/>
                            </a:rPr>
                            <m:t>E</m:t>
                          </m:r>
                          <m:d>
                            <m:d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sz="200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TW" sz="2000">
                              <a:latin typeface="Cambria Math" panose="02040503050406030204" pitchFamily="18" charset="0"/>
                            </a:rPr>
                            <m:t>E</m:t>
                          </m:r>
                          <m:d>
                            <m:d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709" t="-9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8515" y="3579516"/>
            <a:ext cx="2249716" cy="22697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1742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Xavier initialization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/>
                        </a:rPr>
                        <m:t>𝑉𝑎𝑟</m:t>
                      </m:r>
                      <m:d>
                        <m:d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altLang="zh-TW" sz="2000" i="1">
                          <a:latin typeface="Cambria Math"/>
                        </a:rPr>
                        <m:t>=</m:t>
                      </m:r>
                      <m:r>
                        <a:rPr lang="en-US" altLang="zh-TW" sz="2000" i="1">
                          <a:latin typeface="Cambria Math"/>
                        </a:rPr>
                        <m:t>𝑉𝑎𝑟</m:t>
                      </m:r>
                      <m:d>
                        <m:d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0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000" i="1">
                              <a:latin typeface="Cambria Math"/>
                            </a:rPr>
                            <m:t>+…+</m:t>
                          </m:r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US" altLang="zh-TW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000" i="1">
                              <a:latin typeface="Cambria Math"/>
                            </a:rPr>
                            <m:t>𝑑</m:t>
                          </m:r>
                        </m:sup>
                        <m:e>
                          <m:r>
                            <a:rPr lang="en-US" altLang="zh-TW" sz="2000" i="1">
                              <a:latin typeface="Cambria Math"/>
                            </a:rPr>
                            <m:t>𝑉𝑎𝑟</m:t>
                          </m:r>
                          <m:d>
                            <m:d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TW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zh-TW" sz="2000" i="1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zh-TW" sz="20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𝑉𝑎𝑟</m:t>
                          </m:r>
                          <m:d>
                            <m:d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TW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𝑉𝑎𝑟</m:t>
                          </m:r>
                          <m:d>
                            <m:d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𝑉𝑎𝑟</m:t>
                          </m:r>
                          <m:d>
                            <m:d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zh-TW" sz="2000" dirty="0"/>
              </a:p>
              <a:p>
                <a:pPr>
                  <a:lnSpc>
                    <a:spcPct val="100000"/>
                  </a:lnSpc>
                </a:pPr>
                <a:r>
                  <a:rPr lang="en-US" altLang="zh-TW" sz="2000" dirty="0" smtClean="0"/>
                  <a:t>Xavier initialization</a:t>
                </a:r>
                <a:r>
                  <a:rPr lang="zh-TW" altLang="en-US" sz="2000" dirty="0" smtClean="0"/>
                  <a:t>的想法是希望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/>
                      </a:rPr>
                      <m:t>𝑉𝑎𝑟</m:t>
                    </m:r>
                    <m:d>
                      <m:dPr>
                        <m:ctrlPr>
                          <a:rPr lang="zh-TW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TW" sz="2000" dirty="0" smtClean="0"/>
                  <a:t>=1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=1⟹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𝑉𝑎𝑟</m:t>
                          </m:r>
                          <m:d>
                            <m:d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TW" altLang="zh-TW" sz="20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TW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因為前一層的輸出我們也希望其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variance=1 (</a:t>
                </a:r>
                <a:r>
                  <a:rPr lang="zh-TW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所以資料前處理很常做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z-score</a:t>
                </a:r>
                <a:r>
                  <a:rPr lang="zh-TW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處理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𝑖𝑛𝑝𝑢𝑡𝑛𝑜𝑑𝑒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365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Xavier initialization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zh-TW" altLang="zh-TW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同樣得程序在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back-propagation</a:t>
                </a:r>
                <a:r>
                  <a:rPr lang="zh-TW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也推一遍就可以得到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𝑜𝑢𝑡𝑝𝑢𝑡𝑛𝑜𝑑𝑒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zh-TW" altLang="zh-TW" sz="2400" dirty="0"/>
                  <a:t>為了希望</a:t>
                </a:r>
                <a:r>
                  <a:rPr lang="en-US" altLang="zh-TW" sz="2400" dirty="0"/>
                  <a:t>forward</a:t>
                </a:r>
                <a:r>
                  <a:rPr lang="zh-TW" altLang="zh-TW" sz="2400" dirty="0"/>
                  <a:t>和</a:t>
                </a:r>
                <a:r>
                  <a:rPr lang="en-US" altLang="zh-TW" sz="2400" dirty="0"/>
                  <a:t>backward</a:t>
                </a:r>
                <a:r>
                  <a:rPr lang="zh-TW" altLang="zh-TW" sz="2400" dirty="0"/>
                  <a:t>的</a:t>
                </a:r>
                <a:r>
                  <a:rPr lang="en-US" altLang="zh-TW" sz="2400" dirty="0"/>
                  <a:t>variance</a:t>
                </a:r>
                <a:r>
                  <a:rPr lang="zh-TW" altLang="zh-TW" sz="2400" dirty="0"/>
                  <a:t>可以一致，除非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𝑖𝑛𝑝𝑢𝑡𝑛𝑜𝑑𝑒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𝑜𝑢𝑡𝑝𝑢𝑡𝑛𝑜𝑑𝑒</m:t>
                        </m:r>
                      </m:sub>
                    </m:sSub>
                  </m:oMath>
                </a14:m>
                <a:r>
                  <a:rPr lang="zh-TW" altLang="zh-TW" sz="2400" dirty="0"/>
                  <a:t>，文章就直接取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𝑖𝑛𝑝𝑢𝑡𝑛𝑜𝑑𝑒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𝑜𝑢𝑡𝑝𝑢𝑡𝑛𝑜𝑑𝑒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/>
                        </a:rPr>
                        <m:t>𝑉𝑎𝑟</m:t>
                      </m:r>
                      <m:d>
                        <m:d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/>
                        </a:rPr>
                        <m:t>=</m:t>
                      </m:r>
                      <m:r>
                        <a:rPr lang="en-US" altLang="zh-TW" sz="2400" i="1">
                          <a:latin typeface="Cambria Math"/>
                        </a:rPr>
                        <m:t>𝑑</m:t>
                      </m:r>
                      <m:r>
                        <a:rPr lang="en-US" altLang="zh-TW" sz="2400" i="1">
                          <a:latin typeface="Cambria Math"/>
                        </a:rPr>
                        <m:t>×</m:t>
                      </m:r>
                      <m:r>
                        <a:rPr lang="en-US" altLang="zh-TW" sz="2400" i="1">
                          <a:latin typeface="Cambria Math"/>
                        </a:rPr>
                        <m:t>𝑉𝑎𝑟</m:t>
                      </m:r>
                      <m:d>
                        <m:d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US" altLang="zh-TW" sz="2400" dirty="0"/>
                        <m:t>=</m:t>
                      </m:r>
                      <m:r>
                        <a:rPr lang="en-US" altLang="zh-TW" sz="2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/>
                            </a:rPr>
                            <m:t>2</m:t>
                          </m:r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/>
                                </a:rPr>
                                <m:t>𝑖𝑛𝑝𝑢𝑡𝑛𝑜𝑑𝑒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/>
                                </a:rPr>
                                <m:t>𝑖𝑛𝑝𝑢𝑡𝑛𝑜𝑑𝑒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/>
                                </a:rPr>
                                <m:t>𝑜𝑢𝑡𝑝𝑢𝑡𝑛𝑜𝑑𝑒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064" t="-84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18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Xavier initialization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zh-TW" altLang="en-US" dirty="0" smtClean="0">
                    <a:latin typeface="Cambria Math"/>
                  </a:rPr>
                  <a:t>如果採用相加除以</a:t>
                </a:r>
                <a:r>
                  <a:rPr lang="en-US" altLang="zh-TW" dirty="0" smtClean="0">
                    <a:latin typeface="Cambria Math"/>
                  </a:rPr>
                  <a:t>2</a:t>
                </a:r>
                <a:r>
                  <a:rPr lang="en-US" altLang="zh-TW" dirty="0">
                    <a:latin typeface="Cambria Math"/>
                  </a:rPr>
                  <a:t>:</a:t>
                </a:r>
                <a:endParaRPr lang="en-US" altLang="zh-TW" dirty="0" smtClean="0">
                  <a:latin typeface="Cambria Math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zh-TW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/>
                                        </a:rPr>
                                        <m:t>𝑖𝑛𝑝𝑢𝑡𝑛𝑜𝑑𝑒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zh-TW" i="1">
                                  <a:latin typeface="Cambria Math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zh-TW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/>
                                        </a:rPr>
                                        <m:t>𝑜𝑢𝑡𝑝𝑢𝑡𝑛𝑜𝑑𝑒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altLang="zh-TW" i="1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altLang="zh-TW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𝑖𝑛𝑝𝑢𝑡𝑛𝑜𝑑𝑒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𝑜𝑢𝑡𝑝𝑢𝑡𝑛𝑜𝑑𝑒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TW" i="1">
                                  <a:latin typeface="Cambria Math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𝑜𝑢𝑡𝑝𝑢𝑡𝑛𝑜𝑑𝑒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𝑖𝑛𝑝𝑢𝑡𝑛𝑜𝑑𝑒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TW" dirty="0" smtClean="0"/>
                  <a:t>Suppose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TW" dirty="0" smtClean="0"/>
                  <a:t>Layer 1 node=32, </a:t>
                </a:r>
                <a:r>
                  <a:rPr lang="en-US" altLang="zh-TW" dirty="0"/>
                  <a:t>Layer </a:t>
                </a:r>
                <a:r>
                  <a:rPr lang="en-US" altLang="zh-TW" dirty="0" smtClean="0"/>
                  <a:t>2 node=64, </a:t>
                </a:r>
                <a:r>
                  <a:rPr lang="en-US" altLang="zh-TW" dirty="0"/>
                  <a:t>Layer </a:t>
                </a:r>
                <a:r>
                  <a:rPr lang="en-US" altLang="zh-TW" dirty="0" smtClean="0"/>
                  <a:t>3 node=128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/>
                        </a:rPr>
                        <m:t>𝑉𝑎𝑟</m:t>
                      </m:r>
                      <m:d>
                        <m:d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/>
                                </a:rPr>
                                <m:t>𝑖𝑛𝑝𝑢𝑡𝑛𝑜𝑑𝑒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/>
                                </a:rPr>
                                <m:t>𝑜𝑢𝑡𝑝𝑢𝑡𝑛𝑜𝑑𝑒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Layer 1 = 2/(32+64)=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2/96=0.021, 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Layer 2= 2/(64+128)=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2/192=0.01</a:t>
                </a: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Layer 1 = 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32+64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)/(2*32*64)=0.023, 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Layer 2= (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32+64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/(2*64*128)=0.00586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TW" dirty="0"/>
                  <a:t>Note how both constraints are satisfied when all layers have the same width</a:t>
                </a:r>
                <a:r>
                  <a:rPr lang="en-US" altLang="zh-TW" dirty="0" smtClean="0"/>
                  <a:t>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TW" dirty="0" smtClean="0"/>
                  <a:t>constraints: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/>
                      </a:rPr>
                      <m:t>𝑉𝑎𝑟</m:t>
                    </m:r>
                    <m:d>
                      <m:d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TW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/>
                              </a:rPr>
                              <m:t>𝑖𝑛𝑝𝑢𝑡𝑛𝑜𝑑𝑒</m:t>
                            </m:r>
                          </m:sub>
                        </m:sSub>
                      </m:den>
                    </m:f>
                    <m:r>
                      <a:rPr lang="en-US" altLang="zh-TW" b="0" i="1" smtClean="0">
                        <a:latin typeface="Cambria Math"/>
                      </a:rPr>
                      <m:t>,  </m:t>
                    </m:r>
                    <m:r>
                      <a:rPr lang="en-US" altLang="zh-TW" i="1">
                        <a:latin typeface="Cambria Math"/>
                      </a:rPr>
                      <m:t>𝑉𝑎𝑟</m:t>
                    </m:r>
                    <m:d>
                      <m:d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TW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/>
                              </a:rPr>
                              <m:t>𝑜𝑢𝑡𝑝𝑢𝑡𝑛𝑜𝑑𝑒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522" t="-21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240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Xavier initialization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TW" altLang="en-US" sz="2000" dirty="0" smtClean="0"/>
                  <a:t>文章提到假設每一層的</a:t>
                </a:r>
                <a:r>
                  <a:rPr lang="en-US" altLang="zh-TW" sz="2000" dirty="0" smtClean="0"/>
                  <a:t>node</a:t>
                </a:r>
                <a:r>
                  <a:rPr lang="zh-TW" altLang="en-US" sz="2000" dirty="0" smtClean="0"/>
                  <a:t>數一樣</a:t>
                </a:r>
                <a:endParaRPr lang="en-US" altLang="zh-TW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/>
                        </a:rPr>
                        <m:t>𝑉𝑎𝑟</m:t>
                      </m:r>
                      <m:d>
                        <m:d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/>
                                </a:rPr>
                                <m:t>𝑖𝑛𝑝𝑢𝑡𝑛𝑜𝑑𝑒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/>
                                </a:rPr>
                                <m:t>𝑜𝑢𝑡𝑝𝑢𝑡𝑛𝑜𝑑𝑒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dirty="0" smtClean="0"/>
              </a:p>
              <a:p>
                <a:endParaRPr lang="en-US" altLang="zh-TW" dirty="0" smtClean="0"/>
              </a:p>
              <a:p>
                <a:endParaRPr lang="en-US" altLang="zh-TW" dirty="0" smtClean="0"/>
              </a:p>
              <a:p>
                <a:endParaRPr lang="en-US" altLang="zh-TW" dirty="0"/>
              </a:p>
              <a:p>
                <a:endParaRPr lang="en-US" altLang="zh-TW" dirty="0" smtClean="0"/>
              </a:p>
              <a:p>
                <a:pPr marL="0" indent="0">
                  <a:buNone/>
                </a:pPr>
                <a:r>
                  <a:rPr lang="zh-TW" altLang="en-US" sz="2000" dirty="0" smtClean="0"/>
                  <a:t>所以這個方法只能盡量緩和</a:t>
                </a:r>
                <a:r>
                  <a:rPr lang="en-US" altLang="zh-TW" sz="2000" dirty="0"/>
                  <a:t>gradient </a:t>
                </a:r>
                <a:r>
                  <a:rPr lang="en-US" altLang="zh-TW" sz="2000" dirty="0" smtClean="0"/>
                  <a:t>vanish/explode</a:t>
                </a:r>
                <a:r>
                  <a:rPr lang="zh-TW" altLang="en-US" sz="2000" dirty="0" smtClean="0"/>
                  <a:t>，不能避免。</a:t>
                </a:r>
                <a:endParaRPr lang="en-US" altLang="zh-TW" sz="20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09" t="-11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89" t="53516" r="13031" b="28125"/>
          <a:stretch/>
        </p:blipFill>
        <p:spPr bwMode="auto">
          <a:xfrm>
            <a:off x="2588076" y="3129187"/>
            <a:ext cx="5536255" cy="1657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4528457" y="3957862"/>
            <a:ext cx="1349829" cy="643167"/>
          </a:xfrm>
          <a:prstGeom prst="rect">
            <a:avLst/>
          </a:prstGeom>
          <a:noFill/>
          <a:ln w="34925">
            <a:solidFill>
              <a:srgbClr val="F70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971143" y="3189962"/>
            <a:ext cx="1458686" cy="656323"/>
          </a:xfrm>
          <a:prstGeom prst="rect">
            <a:avLst/>
          </a:prstGeom>
          <a:noFill/>
          <a:ln w="34925">
            <a:solidFill>
              <a:srgbClr val="F70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192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Xavier initialization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altLang="zh-TW" i="1">
                              <a:latin typeface="Cambria Math"/>
                            </a:rPr>
                            <m:t>𝑖</m:t>
                          </m:r>
                        </m:sub>
                      </m:sSub>
                      <m:f>
                        <m:fPr>
                          <m:type m:val="noBar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/>
                            </a:rPr>
                            <m:t>𝑖𝑖𝑑</m:t>
                          </m:r>
                        </m:num>
                        <m:den>
                          <m:r>
                            <a:rPr lang="en-US" altLang="zh-TW" i="1">
                              <a:latin typeface="Cambria Math"/>
                            </a:rPr>
                            <m:t>~</m:t>
                          </m:r>
                        </m:den>
                      </m:f>
                      <m:r>
                        <a:rPr lang="en-US" altLang="zh-TW" b="0" i="1" smtClean="0">
                          <a:latin typeface="Cambria Math"/>
                        </a:rPr>
                        <m:t>𝑈</m:t>
                      </m:r>
                      <m:r>
                        <a:rPr lang="en-US" altLang="zh-TW" i="1">
                          <a:latin typeface="Cambria Math"/>
                        </a:rPr>
                        <m:t>(</m:t>
                      </m:r>
                      <m:r>
                        <a:rPr lang="en-US" altLang="zh-TW" b="0" i="1" smtClean="0">
                          <a:latin typeface="Cambria Math"/>
                        </a:rPr>
                        <m:t>𝑎</m:t>
                      </m:r>
                      <m:r>
                        <a:rPr lang="en-US" altLang="zh-TW" b="0" i="1" smtClean="0">
                          <a:latin typeface="Cambria Math"/>
                        </a:rPr>
                        <m:t>,</m:t>
                      </m:r>
                      <m:r>
                        <a:rPr lang="en-US" altLang="zh-TW" b="0" i="1" smtClean="0">
                          <a:latin typeface="Cambria Math"/>
                        </a:rPr>
                        <m:t>𝑏</m:t>
                      </m:r>
                      <m:r>
                        <a:rPr lang="en-US" altLang="zh-TW" b="0" i="1" smtClean="0">
                          <a:latin typeface="Cambria Math"/>
                        </a:rPr>
                        <m:t> )</m:t>
                      </m:r>
                    </m:oMath>
                  </m:oMathPara>
                </a14:m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𝑣𝑎𝑟</m:t>
                      </m:r>
                      <m:d>
                        <m:d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zh-TW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一般用均勻分布</a:t>
                </a:r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altLang="zh-TW" i="1">
                              <a:latin typeface="Cambria Math"/>
                            </a:rPr>
                            <m:t>𝑖</m:t>
                          </m:r>
                        </m:sub>
                      </m:sSub>
                      <m:f>
                        <m:fPr>
                          <m:type m:val="noBar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/>
                            </a:rPr>
                            <m:t>𝑖𝑖𝑑</m:t>
                          </m:r>
                        </m:num>
                        <m:den>
                          <m:r>
                            <a:rPr lang="en-US" altLang="zh-TW" i="1">
                              <a:latin typeface="Cambria Math"/>
                            </a:rPr>
                            <m:t>~</m:t>
                          </m:r>
                        </m:den>
                      </m:f>
                      <m:r>
                        <a:rPr lang="en-US" altLang="zh-TW" i="1">
                          <a:latin typeface="Cambria Math"/>
                        </a:rPr>
                        <m:t>𝑈</m:t>
                      </m:r>
                      <m:r>
                        <a:rPr lang="en-US" altLang="zh-TW" i="1">
                          <a:latin typeface="Cambria Math"/>
                        </a:rPr>
                        <m:t>(−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en-US" altLang="zh-TW" i="1">
                          <a:latin typeface="Cambria Math"/>
                        </a:rPr>
                        <m:t>,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i="1">
                                  <a:latin typeface="Cambria Math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en-US" altLang="zh-TW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/>
                        </a:rPr>
                        <m:t>𝑣𝑎𝑟</m:t>
                      </m:r>
                      <m:d>
                        <m:d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i="1">
                                          <a:latin typeface="Cambria Math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altLang="zh-TW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TW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TW" i="1">
                              <a:latin typeface="Cambria Math"/>
                            </a:rPr>
                            <m:t>12</m:t>
                          </m:r>
                        </m:den>
                      </m:f>
                      <m:r>
                        <a:rPr lang="en-US" altLang="zh-TW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/>
                            </a:rPr>
                            <m:t>3</m:t>
                          </m:r>
                          <m:r>
                            <a:rPr lang="en-US" altLang="zh-TW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r>
                        <a:rPr lang="en-US" altLang="zh-TW" b="0" i="1" smtClean="0">
                          <a:latin typeface="Cambria Math"/>
                        </a:rPr>
                        <m:t>=</m:t>
                      </m:r>
                      <m:r>
                        <a:rPr lang="en-US" altLang="zh-TW" i="1">
                          <a:latin typeface="Cambria Math"/>
                        </a:rPr>
                        <m:t>𝑛</m:t>
                      </m:r>
                      <m:r>
                        <a:rPr lang="en-US" altLang="zh-TW" b="0" i="1" smtClean="0">
                          <a:latin typeface="Cambria Math"/>
                        </a:rPr>
                        <m:t> </m:t>
                      </m:r>
                      <m:r>
                        <a:rPr lang="en-US" altLang="zh-TW" i="1">
                          <a:latin typeface="Cambria Math"/>
                        </a:rPr>
                        <m:t>𝑣𝑎𝑟</m:t>
                      </m:r>
                      <m:d>
                        <m:d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zh-TW" altLang="en-US" dirty="0"/>
                  <a:t>論文建議用他們提出來的</a:t>
                </a:r>
                <a:r>
                  <a:rPr lang="en-US" altLang="zh-TW" dirty="0"/>
                  <a:t>normalized </a:t>
                </a:r>
                <a:r>
                  <a:rPr lang="en-US" altLang="zh-TW" dirty="0" smtClean="0"/>
                  <a:t>initialization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zh-TW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𝑖𝑛𝑝𝑢𝑡𝑛𝑜𝑑𝑒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zh-TW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𝑜𝑢𝑡𝑝𝑢𝑡𝑛𝑜𝑑𝑒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ad>
                            <m:radPr>
                              <m:degHide m:val="on"/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zh-TW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𝑖𝑛𝑝𝑢𝑡𝑛𝑜𝑑𝑒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zh-TW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𝑜𝑢𝑡𝑝𝑢𝑡𝑛𝑜𝑑𝑒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zh-TW" altLang="en-US" dirty="0"/>
              </a:p>
              <a:p>
                <a:pPr marL="0" indent="0">
                  <a:buNone/>
                </a:pPr>
                <a:endParaRPr lang="zh-TW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523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Xavier initialization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f>
                        <m:fPr>
                          <m:type m:val="noBar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/>
                            </a:rPr>
                            <m:t>𝑖𝑖𝑑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/>
                            </a:rPr>
                            <m:t>~</m:t>
                          </m:r>
                        </m:den>
                      </m:f>
                      <m:r>
                        <a:rPr lang="en-US" altLang="zh-TW" sz="2400" i="1">
                          <a:latin typeface="Cambria Math"/>
                        </a:rPr>
                        <m:t>𝑈</m:t>
                      </m:r>
                      <m:r>
                        <a:rPr lang="en-US" altLang="zh-TW" sz="2400" i="1">
                          <a:latin typeface="Cambria Math"/>
                        </a:rPr>
                        <m:t>(−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𝑏</m:t>
                      </m:r>
                      <m:r>
                        <a:rPr lang="en-US" altLang="zh-TW" sz="2400" i="1">
                          <a:latin typeface="Cambria Math"/>
                        </a:rPr>
                        <m:t>,</m:t>
                      </m:r>
                      <m:r>
                        <a:rPr lang="en-US" altLang="zh-TW" sz="2400" i="1">
                          <a:latin typeface="Cambria Math"/>
                        </a:rPr>
                        <m:t>𝑏</m:t>
                      </m:r>
                      <m:r>
                        <a:rPr lang="en-US" altLang="zh-TW" sz="2400" i="1">
                          <a:latin typeface="Cambria Math"/>
                        </a:rPr>
                        <m:t> )</m:t>
                      </m:r>
                    </m:oMath>
                  </m:oMathPara>
                </a14:m>
                <a:endPara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/>
                        </a:rPr>
                        <m:t>𝑣𝑎𝑟</m:t>
                      </m:r>
                      <m:d>
                        <m:d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𝑏</m:t>
                                  </m:r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TW" sz="2400" i="1">
                              <a:latin typeface="Cambria Math"/>
                            </a:rPr>
                            <m:t>12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TW" sz="2400" b="0" i="1" smtClean="0"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𝑖𝑛𝑝𝑢𝑡𝑛𝑜𝑑𝑒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𝑜𝑢𝑡𝑝𝑢𝑡𝑛𝑜𝑑𝑒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TW" sz="2400" i="1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⟹</m:t>
                      </m:r>
                      <m:sSup>
                        <m:sSup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𝑖𝑛𝑝𝑢𝑡𝑛𝑜𝑑𝑒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𝑜𝑢𝑡𝑝𝑢𝑡𝑛𝑜𝑑𝑒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zh-TW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⟹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zh-TW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𝑖𝑛𝑝𝑢𝑡𝑛𝑜𝑑𝑒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TW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𝑜𝑢𝑡𝑝𝑢𝑡𝑛𝑜𝑑𝑒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zh-TW" altLang="zh-TW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238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Xavier initialization</a:t>
            </a:r>
            <a:endParaRPr lang="zh-TW" altLang="en-US" dirty="0"/>
          </a:p>
        </p:txBody>
      </p:sp>
      <p:pic>
        <p:nvPicPr>
          <p:cNvPr id="2049" name="圖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63" t="25597" r="14268" b="23528"/>
          <a:stretch>
            <a:fillRect/>
          </a:stretch>
        </p:blipFill>
        <p:spPr bwMode="auto">
          <a:xfrm>
            <a:off x="3195493" y="3059152"/>
            <a:ext cx="4676775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1171072" y="1823549"/>
            <a:ext cx="97536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28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實驗一</a:t>
            </a:r>
            <a:r>
              <a:rPr kumimoji="1" lang="en-US" altLang="zh-TW" sz="28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:</a:t>
            </a:r>
            <a:r>
              <a:rPr kumimoji="1" lang="zh-TW" altLang="en-US" sz="28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</a:t>
            </a:r>
            <a:r>
              <a:rPr kumimoji="1" lang="zh-TW" altLang="zh-TW" sz="28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用</a:t>
            </a:r>
            <a:r>
              <a:rPr kumimoji="1" lang="en-US" altLang="zh-TW" sz="28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Xavier initialization</a:t>
            </a:r>
            <a:r>
              <a:rPr kumimoji="1" lang="zh-TW" altLang="en-US" sz="28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，神經網路</a:t>
            </a:r>
            <a:r>
              <a:rPr kumimoji="1" lang="en-US" altLang="zh-TW" sz="28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activation function</a:t>
            </a:r>
            <a:r>
              <a:rPr kumimoji="1" lang="zh-TW" altLang="en-US" sz="28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採用</a:t>
            </a:r>
            <a:r>
              <a:rPr kumimoji="1" lang="en-US" altLang="zh-TW" sz="2800" dirty="0" err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tanh</a:t>
            </a:r>
            <a:r>
              <a:rPr kumimoji="1" lang="zh-TW" altLang="en-US" sz="28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輸出。</a:t>
            </a:r>
            <a:endParaRPr kumimoji="1" lang="zh-TW" altLang="en-US" sz="4000" dirty="0"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0104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微積分求極值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lnSpc>
                    <a:spcPct val="11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zh-TW" altLang="en-US" sz="2800" spc="0" dirty="0" smtClean="0">
                    <a:solidFill>
                      <a:srgbClr val="000000"/>
                    </a:solidFill>
                  </a:rPr>
                  <a:t>上述範例為</a:t>
                </a:r>
                <a:r>
                  <a:rPr lang="en-US" altLang="zh-TW" sz="2800" spc="0" dirty="0">
                    <a:solidFill>
                      <a:srgbClr val="000000"/>
                    </a:solidFill>
                  </a:rPr>
                  <a:t>close-form</a:t>
                </a:r>
                <a:r>
                  <a:rPr lang="zh-TW" altLang="en-US" sz="2800" spc="0" dirty="0">
                    <a:solidFill>
                      <a:srgbClr val="000000"/>
                    </a:solidFill>
                  </a:rPr>
                  <a:t>可以找到解</a:t>
                </a:r>
                <a:r>
                  <a:rPr lang="zh-TW" altLang="en-US" sz="2800" spc="0" dirty="0" smtClean="0">
                    <a:solidFill>
                      <a:srgbClr val="000000"/>
                    </a:solidFill>
                  </a:rPr>
                  <a:t>。</a:t>
                </a:r>
                <a:endParaRPr lang="en-US" altLang="zh-TW" sz="2800" spc="0" dirty="0" smtClean="0">
                  <a:solidFill>
                    <a:srgbClr val="000000"/>
                  </a:solidFill>
                </a:endParaRPr>
              </a:p>
              <a:p>
                <a:pPr marL="0" lvl="0" indent="0">
                  <a:lnSpc>
                    <a:spcPct val="11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zh-TW" altLang="en-US" sz="2800" b="1" spc="0" dirty="0" smtClean="0">
                    <a:solidFill>
                      <a:srgbClr val="C00000"/>
                    </a:solidFill>
                  </a:rPr>
                  <a:t>現實狀況</a:t>
                </a:r>
                <a:endParaRPr lang="en-US" altLang="zh-TW" sz="2800" b="1" spc="0" dirty="0" smtClean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−4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400" b="0" dirty="0" smtClean="0"/>
              </a:p>
              <a:p>
                <a:pPr marL="0" indent="0">
                  <a:lnSpc>
                    <a:spcPct val="11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+1−4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  <m:sSubSup>
                                  <m:sSub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418" t="-12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040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Xavier initialization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zh-TW" sz="2800" dirty="0"/>
              <a:t>實驗二</a:t>
            </a:r>
            <a:r>
              <a:rPr lang="en-US" altLang="zh-TW" sz="2800" dirty="0"/>
              <a:t>: </a:t>
            </a:r>
            <a:r>
              <a:rPr lang="zh-TW" altLang="zh-TW" sz="2800" dirty="0"/>
              <a:t>用</a:t>
            </a:r>
            <a:r>
              <a:rPr lang="en-US" altLang="zh-TW" sz="2800" dirty="0"/>
              <a:t>Xavier initialization</a:t>
            </a:r>
            <a:r>
              <a:rPr lang="zh-TW" altLang="zh-TW" sz="2800" dirty="0"/>
              <a:t>，神經網路</a:t>
            </a:r>
            <a:r>
              <a:rPr lang="en-US" altLang="zh-TW" sz="2800" dirty="0"/>
              <a:t>activation function</a:t>
            </a:r>
            <a:r>
              <a:rPr lang="zh-TW" altLang="zh-TW" sz="2800" dirty="0"/>
              <a:t>採用</a:t>
            </a:r>
            <a:r>
              <a:rPr lang="en-US" altLang="zh-TW" sz="2800" dirty="0" err="1"/>
              <a:t>ReLU</a:t>
            </a:r>
            <a:r>
              <a:rPr lang="zh-TW" altLang="zh-TW" sz="2800" dirty="0"/>
              <a:t>輸出</a:t>
            </a:r>
            <a:r>
              <a:rPr lang="zh-TW" altLang="zh-TW" sz="2800" dirty="0" smtClean="0"/>
              <a:t>。</a:t>
            </a:r>
            <a:r>
              <a:rPr lang="zh-TW" altLang="en-US" sz="2800" dirty="0" smtClean="0"/>
              <a:t>後深層值會越接近</a:t>
            </a:r>
            <a:r>
              <a:rPr lang="en-US" altLang="zh-TW" sz="2800" dirty="0" smtClean="0"/>
              <a:t>0</a:t>
            </a:r>
            <a:r>
              <a:rPr lang="zh-TW" altLang="en-US" sz="2800" dirty="0" smtClean="0"/>
              <a:t>。</a:t>
            </a:r>
            <a:endParaRPr lang="zh-TW" altLang="zh-TW" sz="2800" dirty="0"/>
          </a:p>
          <a:p>
            <a:endParaRPr lang="zh-TW" altLang="en-US" sz="2800" dirty="0"/>
          </a:p>
        </p:txBody>
      </p:sp>
      <p:pic>
        <p:nvPicPr>
          <p:cNvPr id="4" name="圖片 3"/>
          <p:cNvPicPr/>
          <p:nvPr/>
        </p:nvPicPr>
        <p:blipFill rotWithShape="1">
          <a:blip r:embed="rId2"/>
          <a:srcRect l="12597" t="27338" r="9369" b="23528"/>
          <a:stretch/>
        </p:blipFill>
        <p:spPr bwMode="auto">
          <a:xfrm>
            <a:off x="1991393" y="2744703"/>
            <a:ext cx="8163260" cy="38165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528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He initialization</a:t>
            </a:r>
            <a:endParaRPr lang="zh-TW" altLang="zh-TW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TW" sz="2400" dirty="0"/>
                  <a:t>He initialization</a:t>
                </a:r>
                <a:r>
                  <a:rPr lang="zh-TW" altLang="zh-TW" sz="2400" dirty="0"/>
                  <a:t>為何鎧明的文章</a:t>
                </a:r>
                <a:r>
                  <a:rPr lang="en-US" altLang="zh-TW" sz="2400" u="sng" dirty="0">
                    <a:hlinkClick r:id="rId2"/>
                  </a:rPr>
                  <a:t>Delving deep into rectifiers: Surpassing human-level </a:t>
                </a:r>
                <a:r>
                  <a:rPr lang="en-US" altLang="zh-TW" sz="2400" u="sng" dirty="0" smtClean="0">
                    <a:hlinkClick r:id="rId2"/>
                  </a:rPr>
                  <a:t>performance </a:t>
                </a:r>
                <a:r>
                  <a:rPr lang="en-US" altLang="zh-TW" sz="2400" u="sng" dirty="0">
                    <a:hlinkClick r:id="rId2"/>
                  </a:rPr>
                  <a:t>on ImageNet </a:t>
                </a:r>
                <a:r>
                  <a:rPr lang="en-US" altLang="zh-TW" sz="2400" u="sng" dirty="0" smtClean="0">
                    <a:hlinkClick r:id="rId2"/>
                  </a:rPr>
                  <a:t>classification</a:t>
                </a:r>
                <a:endParaRPr lang="en-US" altLang="zh-TW" sz="2400" u="sng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zh-TW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TW" altLang="zh-TW" sz="2400" dirty="0"/>
                  <a:t>因為</a:t>
                </a:r>
                <a:r>
                  <a:rPr lang="en-US" altLang="zh-TW" sz="2400" dirty="0"/>
                  <a:t>He initialization</a:t>
                </a:r>
                <a:r>
                  <a:rPr lang="zh-TW" altLang="zh-TW" sz="2400" dirty="0"/>
                  <a:t>的推導稍微複雜一點，需要引入前層和當層的關係，所以我將公式修改成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sz="240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zh-TW" sz="2400" dirty="0"/>
                  <a:t>:</a:t>
                </a:r>
                <a:r>
                  <a:rPr lang="zh-TW" altLang="zh-TW" sz="2400" dirty="0"/>
                  <a:t>第</a:t>
                </a:r>
                <a:r>
                  <a:rPr lang="en-US" altLang="zh-TW" sz="2400" i="1" dirty="0"/>
                  <a:t>l</a:t>
                </a:r>
                <a:r>
                  <a:rPr lang="zh-TW" altLang="zh-TW" sz="2400" dirty="0"/>
                  <a:t>層的輸出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zh-TW" sz="2400" dirty="0"/>
                  <a:t>: </a:t>
                </a:r>
                <a:r>
                  <a:rPr lang="zh-TW" altLang="zh-TW" sz="2400" dirty="0"/>
                  <a:t>第</a:t>
                </a:r>
                <a:r>
                  <a:rPr lang="en-US" altLang="zh-TW" sz="2400" i="1" dirty="0"/>
                  <a:t>l</a:t>
                </a:r>
                <a:r>
                  <a:rPr lang="zh-TW" altLang="zh-TW" sz="2400" dirty="0"/>
                  <a:t>層輸入神經元數量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zh-TW" sz="2400" dirty="0"/>
                  <a:t>: </a:t>
                </a:r>
                <a:r>
                  <a:rPr lang="zh-TW" altLang="zh-TW" sz="2400" dirty="0"/>
                  <a:t>第</a:t>
                </a:r>
                <a:r>
                  <a:rPr lang="en-US" altLang="zh-TW" sz="2400" i="1" dirty="0"/>
                  <a:t>l</a:t>
                </a:r>
                <a:r>
                  <a:rPr lang="zh-TW" altLang="zh-TW" sz="2400" dirty="0"/>
                  <a:t>層的權重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zh-TW" sz="2400" dirty="0"/>
                  <a:t>: </a:t>
                </a:r>
                <a:r>
                  <a:rPr lang="zh-TW" altLang="zh-TW" sz="2400" dirty="0"/>
                  <a:t>第</a:t>
                </a:r>
                <a:r>
                  <a:rPr lang="en-US" altLang="zh-TW" sz="2400" i="1" dirty="0"/>
                  <a:t>l</a:t>
                </a:r>
                <a:r>
                  <a:rPr lang="zh-TW" altLang="zh-TW" sz="2400" dirty="0"/>
                  <a:t>層的輸入，且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2400" dirty="0"/>
                  <a:t>: </a:t>
                </a:r>
                <a:r>
                  <a:rPr lang="en-US" altLang="zh-TW" sz="2400" dirty="0" err="1"/>
                  <a:t>ReLU</a:t>
                </a:r>
                <a:endParaRPr lang="zh-TW" altLang="zh-TW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zh-TW" altLang="zh-TW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zh-TW" altLang="en-US" sz="2400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28" t="-1261" b="-5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426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He initialization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8595360" cy="4748463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TW" altLang="zh-TW" sz="2400" dirty="0"/>
                  <a:t>是對稱於</a:t>
                </a:r>
                <a:r>
                  <a:rPr lang="en-US" altLang="zh-TW" sz="2400" dirty="0"/>
                  <a:t>0</a:t>
                </a:r>
                <a:r>
                  <a:rPr lang="zh-TW" altLang="zh-TW" sz="2400" dirty="0"/>
                  <a:t>的分佈，所以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TW" altLang="zh-TW" sz="2400" dirty="0"/>
                  <a:t>的結果也是對稱於</a:t>
                </a:r>
                <a:r>
                  <a:rPr lang="en-US" altLang="zh-TW" sz="2400" dirty="0"/>
                  <a:t>0</a:t>
                </a:r>
                <a:r>
                  <a:rPr lang="zh-TW" altLang="zh-TW" sz="2400" dirty="0"/>
                  <a:t>的分佈</a:t>
                </a:r>
                <a:r>
                  <a:rPr lang="en-US" altLang="zh-TW" sz="2400" dirty="0"/>
                  <a:t>(</a:t>
                </a:r>
                <a:r>
                  <a:rPr lang="zh-TW" altLang="zh-TW" sz="2400" dirty="0"/>
                  <a:t>平均數等於</a:t>
                </a:r>
                <a:r>
                  <a:rPr lang="en-US" altLang="zh-TW" sz="2400" dirty="0"/>
                  <a:t>0</a:t>
                </a:r>
                <a:r>
                  <a:rPr lang="en-US" altLang="zh-TW" sz="2400" dirty="0" smtClean="0"/>
                  <a:t>)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zh-TW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sz="2400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zh-TW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=…=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limLoc m:val="undOvr"/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zh-TW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zh-TW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𝑉𝑎𝑟</m:t>
                              </m:r>
                              <m:d>
                                <m:dPr>
                                  <m:ctrlPr>
                                    <a:rPr lang="zh-TW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altLang="zh-TW" sz="2400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TW" altLang="zh-TW" sz="2400" dirty="0"/>
                  <a:t>只要這個</a:t>
                </a:r>
                <a:r>
                  <a:rPr lang="en-US" altLang="zh-TW" sz="2400" dirty="0"/>
                  <a:t>variance</a:t>
                </a:r>
                <a:r>
                  <a:rPr lang="zh-TW" altLang="zh-TW" sz="2400" dirty="0"/>
                  <a:t>大於</a:t>
                </a:r>
                <a:r>
                  <a:rPr lang="en-US" altLang="zh-TW" sz="2400" dirty="0"/>
                  <a:t>1</a:t>
                </a:r>
                <a:r>
                  <a:rPr lang="zh-TW" altLang="zh-TW" sz="2400" dirty="0"/>
                  <a:t>或是小於</a:t>
                </a:r>
                <a:r>
                  <a:rPr lang="en-US" altLang="zh-TW" sz="2400" dirty="0"/>
                  <a:t>1</a:t>
                </a:r>
                <a:r>
                  <a:rPr lang="zh-TW" altLang="zh-TW" sz="2400" dirty="0"/>
                  <a:t>都會因為層數增加造成</a:t>
                </a:r>
                <a:r>
                  <a:rPr lang="en-US" altLang="zh-TW" sz="2400" dirty="0"/>
                  <a:t>vanish</a:t>
                </a:r>
                <a:r>
                  <a:rPr lang="zh-TW" altLang="zh-TW" sz="2400" dirty="0"/>
                  <a:t>或是</a:t>
                </a:r>
                <a:r>
                  <a:rPr lang="en-US" altLang="zh-TW" sz="2400" dirty="0"/>
                  <a:t>explosion</a:t>
                </a:r>
                <a:endParaRPr lang="zh-TW" altLang="zh-TW" sz="2400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zh-TW" altLang="zh-TW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zh-TW" altLang="en-US" sz="2400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8595360" cy="4748463"/>
              </a:xfrm>
              <a:blipFill rotWithShape="0">
                <a:blip r:embed="rId2"/>
                <a:stretch>
                  <a:fillRect l="-922" t="-2311" r="-922" b="-19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100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He initialization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=1⟹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, ∀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altLang="zh-TW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f>
                        <m:fPr>
                          <m:type m:val="noBar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/>
                            </a:rPr>
                            <m:t>𝑖𝑖𝑑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/>
                            </a:rPr>
                            <m:t>~</m:t>
                          </m:r>
                        </m:den>
                      </m:f>
                      <m:r>
                        <a:rPr lang="en-US" altLang="zh-TW" sz="2400" i="1">
                          <a:latin typeface="Cambria Math"/>
                        </a:rPr>
                        <m:t>𝑈</m:t>
                      </m:r>
                      <m:r>
                        <a:rPr lang="en-US" altLang="zh-TW" sz="2400" i="1">
                          <a:latin typeface="Cambria Math"/>
                        </a:rPr>
                        <m:t>(−</m:t>
                      </m:r>
                      <m:r>
                        <a:rPr lang="en-US" altLang="zh-TW" sz="2400" i="1">
                          <a:latin typeface="Cambria Math"/>
                        </a:rPr>
                        <m:t>𝑏</m:t>
                      </m:r>
                      <m:r>
                        <a:rPr lang="en-US" altLang="zh-TW" sz="2400" i="1">
                          <a:latin typeface="Cambria Math"/>
                        </a:rPr>
                        <m:t>,</m:t>
                      </m:r>
                      <m:r>
                        <a:rPr lang="en-US" altLang="zh-TW" sz="2400" i="1">
                          <a:latin typeface="Cambria Math"/>
                        </a:rPr>
                        <m:t>𝑏</m:t>
                      </m:r>
                      <m:r>
                        <a:rPr lang="en-US" altLang="zh-TW" sz="2400" i="1">
                          <a:latin typeface="Cambria Math"/>
                        </a:rPr>
                        <m:t> )</m:t>
                      </m:r>
                    </m:oMath>
                  </m:oMathPara>
                </a14:m>
                <a:endParaRPr lang="en-US" altLang="zh-TW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𝑣𝑎𝑟</m:t>
                      </m:r>
                      <m:d>
                        <m:d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−(−</m:t>
                                  </m:r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𝑏</m:t>
                                  </m:r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⟹</m:t>
                      </m:r>
                      <m:sSup>
                        <m:sSup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⟹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zh-TW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zh-TW" altLang="zh-TW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zh-TW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zh-TW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ad>
                            <m:radPr>
                              <m:degHide m:val="on"/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zh-TW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zh-TW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zh-TW" altLang="zh-TW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670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He initialization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zh-TW" sz="2400" dirty="0"/>
              <a:t>實驗</a:t>
            </a:r>
            <a:r>
              <a:rPr lang="en-US" altLang="zh-TW" sz="2400" dirty="0"/>
              <a:t>: </a:t>
            </a:r>
            <a:r>
              <a:rPr lang="zh-TW" altLang="zh-TW" sz="2400" dirty="0"/>
              <a:t>剛剛</a:t>
            </a:r>
            <a:r>
              <a:rPr lang="en-US" altLang="zh-TW" sz="2400" dirty="0"/>
              <a:t> Xavier initialization</a:t>
            </a:r>
            <a:r>
              <a:rPr lang="zh-TW" altLang="zh-TW" sz="2400" dirty="0"/>
              <a:t>發生問題的例子，改用</a:t>
            </a:r>
            <a:r>
              <a:rPr lang="en-US" altLang="zh-TW" sz="2400" dirty="0"/>
              <a:t>He initialization</a:t>
            </a:r>
            <a:r>
              <a:rPr lang="zh-TW" altLang="zh-TW" sz="2400" dirty="0"/>
              <a:t>，神經網路</a:t>
            </a:r>
            <a:r>
              <a:rPr lang="en-US" altLang="zh-TW" sz="2400" dirty="0"/>
              <a:t>activation function</a:t>
            </a:r>
            <a:r>
              <a:rPr lang="zh-TW" altLang="zh-TW" sz="2400" dirty="0"/>
              <a:t>採用</a:t>
            </a:r>
            <a:r>
              <a:rPr lang="en-US" altLang="zh-TW" sz="2400" dirty="0" err="1"/>
              <a:t>ReLU</a:t>
            </a:r>
            <a:r>
              <a:rPr lang="zh-TW" altLang="zh-TW" sz="2400" dirty="0"/>
              <a:t>輸出。</a:t>
            </a:r>
          </a:p>
          <a:p>
            <a:endParaRPr lang="zh-TW" altLang="en-US" sz="2400" dirty="0"/>
          </a:p>
        </p:txBody>
      </p:sp>
      <p:pic>
        <p:nvPicPr>
          <p:cNvPr id="4" name="圖片 3"/>
          <p:cNvPicPr/>
          <p:nvPr/>
        </p:nvPicPr>
        <p:blipFill rotWithShape="1">
          <a:blip r:embed="rId2"/>
          <a:srcRect l="14231" t="26470" r="29171" b="23818"/>
          <a:stretch/>
        </p:blipFill>
        <p:spPr bwMode="auto">
          <a:xfrm>
            <a:off x="2000500" y="2802371"/>
            <a:ext cx="7874502" cy="37428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6607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Batch Normalization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TW" dirty="0" smtClean="0"/>
                  <a:t>Weight Initialization</a:t>
                </a:r>
                <a:r>
                  <a:rPr lang="zh-TW" altLang="en-US" dirty="0" smtClean="0"/>
                  <a:t>前面</a:t>
                </a:r>
                <a:r>
                  <a:rPr lang="zh-TW" altLang="en-US" dirty="0"/>
                  <a:t>說了這麼多，不外乎是要怎麼有效決定</a:t>
                </a:r>
                <a:r>
                  <a:rPr lang="en-US" altLang="zh-TW" dirty="0"/>
                  <a:t>weight</a:t>
                </a:r>
                <a:r>
                  <a:rPr lang="zh-TW" altLang="en-US" dirty="0"/>
                  <a:t>生成時分佈的</a:t>
                </a:r>
                <a:r>
                  <a:rPr lang="zh-TW" altLang="en-US" dirty="0" smtClean="0"/>
                  <a:t>參數。</a:t>
                </a:r>
                <a:endParaRPr lang="en-US" altLang="zh-TW" dirty="0" smtClean="0"/>
              </a:p>
              <a:p>
                <a:r>
                  <a:rPr lang="zh-TW" altLang="en-US" dirty="0"/>
                  <a:t>有</a:t>
                </a:r>
                <a:r>
                  <a:rPr lang="zh-TW" altLang="en-US" dirty="0" smtClean="0"/>
                  <a:t>沒有不管參數生成方法都可以避免發生問題的方法</a:t>
                </a:r>
                <a:r>
                  <a:rPr lang="en-US" altLang="zh-TW" dirty="0" smtClean="0"/>
                  <a:t>:</a:t>
                </a:r>
                <a:r>
                  <a:rPr lang="en-US" altLang="zh-TW" dirty="0"/>
                  <a:t> Batch Normalization(BN)</a:t>
                </a:r>
                <a:r>
                  <a:rPr lang="zh-TW" altLang="zh-TW" dirty="0" smtClean="0"/>
                  <a:t>。</a:t>
                </a:r>
                <a:r>
                  <a:rPr lang="en-US" altLang="zh-TW" dirty="0" smtClean="0"/>
                  <a:t>(</a:t>
                </a:r>
                <a:r>
                  <a:rPr lang="en-US" altLang="zh-TW" u="sng" dirty="0" smtClean="0">
                    <a:hlinkClick r:id="rId2"/>
                  </a:rPr>
                  <a:t>Batch </a:t>
                </a:r>
                <a:r>
                  <a:rPr lang="en-US" altLang="zh-TW" u="sng" dirty="0">
                    <a:hlinkClick r:id="rId2"/>
                  </a:rPr>
                  <a:t>Normalization: Accelerating Deep Network Training by Reducing Internal Covariate </a:t>
                </a:r>
                <a:r>
                  <a:rPr lang="en-US" altLang="zh-TW" u="sng" dirty="0" smtClean="0">
                    <a:hlinkClick r:id="rId2"/>
                  </a:rPr>
                  <a:t>Shift</a:t>
                </a:r>
                <a:r>
                  <a:rPr lang="en-US" altLang="zh-TW" dirty="0" smtClean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zh-TW" altLang="en-US" dirty="0"/>
                  <a:t>我們剛剛前面都希望輸出的變異數等於</a:t>
                </a:r>
                <a:r>
                  <a:rPr lang="en-US" altLang="zh-TW" dirty="0"/>
                  <a:t>1 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/>
                      </a:rPr>
                      <m:t>(</m:t>
                    </m:r>
                    <m:r>
                      <a:rPr lang="en-US" altLang="zh-TW" i="1">
                        <a:latin typeface="Cambria Math"/>
                      </a:rPr>
                      <m:t>𝑉𝑎𝑟</m:t>
                    </m:r>
                    <m:d>
                      <m:d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altLang="zh-TW" b="0" i="1" smtClean="0">
                        <a:latin typeface="Cambria Math"/>
                      </a:rPr>
                      <m:t>=1)</m:t>
                    </m:r>
                  </m:oMath>
                </a14:m>
                <a:endParaRPr lang="en-US" altLang="zh-TW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TW" altLang="en-US" dirty="0"/>
                  <a:t>最簡單</a:t>
                </a:r>
                <a:r>
                  <a:rPr lang="zh-TW" altLang="en-US" dirty="0" smtClean="0"/>
                  <a:t>的方式統計學的</a:t>
                </a:r>
                <a:r>
                  <a:rPr lang="en-US" altLang="zh-TW" dirty="0" smtClean="0"/>
                  <a:t>z-score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TW" altLang="en-US" dirty="0" smtClean="0"/>
                  <a:t>假設資料是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/>
                      </a:rPr>
                      <m:t>𝑥</m:t>
                    </m:r>
                    <m:r>
                      <a:rPr lang="en-US" altLang="zh-TW" b="0" i="1" smtClean="0">
                        <a:latin typeface="Cambria Math"/>
                      </a:rPr>
                      <m:t>~</m:t>
                    </m:r>
                    <m:r>
                      <a:rPr lang="en-US" altLang="zh-TW" b="0" i="1" smtClean="0">
                        <a:latin typeface="Cambria Math"/>
                      </a:rPr>
                      <m:t>𝑁</m:t>
                    </m:r>
                    <m:r>
                      <a:rPr lang="en-US" altLang="zh-TW" i="1">
                        <a:latin typeface="Cambria Math"/>
                      </a:rPr>
                      <m:t>(</m:t>
                    </m:r>
                    <m:r>
                      <a:rPr lang="en-US" altLang="zh-TW" i="1" smtClean="0">
                        <a:latin typeface="Cambria Math"/>
                        <a:ea typeface="Cambria Math"/>
                      </a:rPr>
                      <m:t>𝜇</m:t>
                    </m:r>
                    <m:r>
                      <a:rPr lang="en-US" altLang="zh-TW" b="0" i="1" smtClean="0">
                        <a:latin typeface="Cambria Math"/>
                      </a:rPr>
                      <m:t>,</m:t>
                    </m:r>
                    <m:r>
                      <a:rPr lang="zh-TW" altLang="en-US" b="0" i="1" smtClean="0">
                        <a:latin typeface="Cambria Math"/>
                      </a:rPr>
                      <m:t>𝜎</m:t>
                    </m:r>
                    <m:r>
                      <a:rPr lang="en-US" altLang="zh-TW" b="0" i="1" smtClean="0">
                        <a:latin typeface="Cambria Math"/>
                      </a:rPr>
                      <m:t>)</m:t>
                    </m:r>
                  </m:oMath>
                </a14:m>
                <a:endParaRPr lang="en-US" altLang="zh-TW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TW" i="1">
                              <a:latin typeface="Cambria Math"/>
                            </a:rPr>
                            <m:t>−</m:t>
                          </m:r>
                          <m:r>
                            <a:rPr lang="zh-TW" altLang="en-US" i="1" smtClean="0">
                              <a:latin typeface="Cambria Math"/>
                            </a:rPr>
                            <m:t>𝜇</m:t>
                          </m:r>
                        </m:num>
                        <m:den>
                          <m:r>
                            <a:rPr lang="zh-TW" altLang="en-US" i="1" smtClean="0">
                              <a:latin typeface="Cambria Math"/>
                            </a:rPr>
                            <m:t>𝜎</m:t>
                          </m:r>
                        </m:den>
                      </m:f>
                      <m:r>
                        <a:rPr lang="en-US" altLang="zh-TW" i="1">
                          <a:latin typeface="Cambria Math"/>
                        </a:rPr>
                        <m:t>~</m:t>
                      </m:r>
                      <m:r>
                        <a:rPr lang="en-US" altLang="zh-TW" i="1">
                          <a:latin typeface="Cambria Math"/>
                        </a:rPr>
                        <m:t>𝑁</m:t>
                      </m:r>
                      <m:r>
                        <a:rPr lang="en-US" altLang="zh-TW" i="1">
                          <a:latin typeface="Cambria Math"/>
                        </a:rPr>
                        <m:t>(0, 1)</m:t>
                      </m:r>
                    </m:oMath>
                  </m:oMathPara>
                </a14:m>
                <a:endParaRPr lang="en-US" altLang="zh-TW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TW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33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479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Batch Normalization</a:t>
            </a:r>
            <a:endParaRPr lang="zh-TW" altLang="en-US" dirty="0"/>
          </a:p>
        </p:txBody>
      </p:sp>
      <p:pic>
        <p:nvPicPr>
          <p:cNvPr id="4" name="圖片 3" descr="https://pic1.zhimg.com/80/v2-2b14851823a6ec035cc16147eb5e04b0_hd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829" y="1970405"/>
            <a:ext cx="5551714" cy="44013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群組 10"/>
          <p:cNvGrpSpPr/>
          <p:nvPr/>
        </p:nvGrpSpPr>
        <p:grpSpPr>
          <a:xfrm>
            <a:off x="1095829" y="2463449"/>
            <a:ext cx="10148501" cy="2485922"/>
            <a:chOff x="1095829" y="2463449"/>
            <a:chExt cx="10148501" cy="2485922"/>
          </a:xfrm>
        </p:grpSpPr>
        <p:sp>
          <p:nvSpPr>
            <p:cNvPr id="5" name="矩形 4"/>
            <p:cNvSpPr/>
            <p:nvPr/>
          </p:nvSpPr>
          <p:spPr>
            <a:xfrm>
              <a:off x="1095829" y="3033485"/>
              <a:ext cx="6008914" cy="1915886"/>
            </a:xfrm>
            <a:prstGeom prst="rect">
              <a:avLst/>
            </a:prstGeom>
            <a:noFill/>
            <a:ln>
              <a:solidFill>
                <a:srgbClr val="F70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/>
                <p:cNvSpPr/>
                <p:nvPr/>
              </p:nvSpPr>
              <p:spPr>
                <a:xfrm>
                  <a:off x="7335696" y="2463449"/>
                  <a:ext cx="3908634" cy="4629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TW" altLang="en-US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強制把值拉到標準常態</a:t>
                  </a:r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: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TW" i="1">
                              <a:latin typeface="Cambria Math"/>
                            </a:rPr>
                            <m:t>−</m:t>
                          </m:r>
                          <m:r>
                            <a:rPr lang="zh-TW" altLang="en-US" i="1">
                              <a:latin typeface="Cambria Math"/>
                            </a:rPr>
                            <m:t>𝜇</m:t>
                          </m:r>
                        </m:num>
                        <m:den>
                          <m:r>
                            <a:rPr lang="zh-TW" altLang="en-US" i="1">
                              <a:latin typeface="Cambria Math"/>
                            </a:rPr>
                            <m:t>𝜎</m:t>
                          </m:r>
                        </m:den>
                      </m:f>
                      <m:r>
                        <a:rPr lang="en-US" altLang="zh-TW" i="1">
                          <a:latin typeface="Cambria Math"/>
                        </a:rPr>
                        <m:t>~</m:t>
                      </m:r>
                      <m:r>
                        <a:rPr lang="en-US" altLang="zh-TW" i="1">
                          <a:latin typeface="Cambria Math"/>
                        </a:rPr>
                        <m:t>𝑁</m:t>
                      </m:r>
                      <m:r>
                        <a:rPr lang="en-US" altLang="zh-TW" i="1">
                          <a:latin typeface="Cambria Math"/>
                        </a:rPr>
                        <m:t>(0, 1)</m:t>
                      </m:r>
                    </m:oMath>
                  </a14:m>
                  <a:endPara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5696" y="2463449"/>
                  <a:ext cx="3908634" cy="462947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1246" b="-789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弧形接點 7"/>
            <p:cNvCxnSpPr>
              <a:stCxn id="5" idx="3"/>
              <a:endCxn id="6" idx="2"/>
            </p:cNvCxnSpPr>
            <p:nvPr/>
          </p:nvCxnSpPr>
          <p:spPr>
            <a:xfrm flipV="1">
              <a:off x="7104743" y="2926396"/>
              <a:ext cx="2185270" cy="1065032"/>
            </a:xfrm>
            <a:prstGeom prst="curved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212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Batch Normalization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61872" y="1828800"/>
            <a:ext cx="9594814" cy="4351337"/>
          </a:xfrm>
        </p:spPr>
        <p:txBody>
          <a:bodyPr/>
          <a:lstStyle/>
          <a:p>
            <a:pPr marL="0" indent="0">
              <a:buNone/>
            </a:pPr>
            <a:r>
              <a:rPr lang="zh-TW" altLang="zh-TW" sz="2400" dirty="0"/>
              <a:t>實驗</a:t>
            </a:r>
            <a:r>
              <a:rPr lang="en-US" altLang="zh-TW" sz="2400" dirty="0"/>
              <a:t>1. Weight</a:t>
            </a:r>
            <a:r>
              <a:rPr lang="zh-TW" altLang="zh-TW" sz="2400" dirty="0"/>
              <a:t>是由常態分佈隨機生成</a:t>
            </a:r>
            <a:r>
              <a:rPr lang="en-US" altLang="zh-TW" sz="2400" dirty="0"/>
              <a:t>(</a:t>
            </a:r>
            <a:r>
              <a:rPr lang="zh-TW" altLang="zh-TW" sz="2400" dirty="0"/>
              <a:t>平均數為</a:t>
            </a:r>
            <a:r>
              <a:rPr lang="en-US" altLang="zh-TW" sz="2400" dirty="0"/>
              <a:t>0</a:t>
            </a:r>
            <a:r>
              <a:rPr lang="zh-TW" altLang="zh-TW" sz="2400" dirty="0"/>
              <a:t>，標準差為</a:t>
            </a:r>
            <a:r>
              <a:rPr lang="en-US" altLang="zh-TW" sz="2400" dirty="0"/>
              <a:t>0.01)</a:t>
            </a:r>
            <a:r>
              <a:rPr lang="zh-TW" altLang="zh-TW" sz="2400" dirty="0"/>
              <a:t>。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3073" name="圖片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114" y="2460172"/>
            <a:ext cx="9086775" cy="314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515467" y="5727735"/>
            <a:ext cx="1057693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(a) </a:t>
            </a:r>
            <a:r>
              <a:rPr kumimoji="1" lang="zh-TW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神經網路沒有加</a:t>
            </a:r>
            <a:r>
              <a:rPr kumimoji="1" lang="en-US" altLang="zh-TW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Batch normalization</a:t>
            </a:r>
            <a:r>
              <a:rPr kumimoji="1" lang="zh-TW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，</a:t>
            </a:r>
            <a:r>
              <a:rPr kumimoji="1" lang="en-US" altLang="zh-TW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(b)</a:t>
            </a:r>
            <a:r>
              <a:rPr kumimoji="1" lang="zh-TW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神經網路加入</a:t>
            </a:r>
            <a:r>
              <a:rPr kumimoji="1" lang="en-US" altLang="zh-TW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Batch normalization</a:t>
            </a:r>
            <a:r>
              <a:rPr kumimoji="1" lang="zh-TW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。</a:t>
            </a:r>
            <a:endParaRPr kumimoji="1" lang="zh-TW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6027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Batch Normalization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61872" y="1828800"/>
            <a:ext cx="9609328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zh-TW" sz="2400" dirty="0"/>
              <a:t>實驗</a:t>
            </a:r>
            <a:r>
              <a:rPr lang="en-US" altLang="zh-TW" sz="2400" dirty="0"/>
              <a:t>2. Weight</a:t>
            </a:r>
            <a:r>
              <a:rPr lang="zh-TW" altLang="zh-TW" sz="2400" dirty="0"/>
              <a:t>是由常態分佈隨機生成</a:t>
            </a:r>
            <a:r>
              <a:rPr lang="en-US" altLang="zh-TW" sz="2400" dirty="0"/>
              <a:t>(</a:t>
            </a:r>
            <a:r>
              <a:rPr lang="zh-TW" altLang="zh-TW" sz="2400" dirty="0"/>
              <a:t>平均數為</a:t>
            </a:r>
            <a:r>
              <a:rPr lang="en-US" altLang="zh-TW" sz="2400" dirty="0"/>
              <a:t>0</a:t>
            </a:r>
            <a:r>
              <a:rPr lang="zh-TW" altLang="zh-TW" sz="2400" dirty="0"/>
              <a:t>，標準差為</a:t>
            </a:r>
            <a:r>
              <a:rPr lang="en-US" altLang="zh-TW" sz="2400" dirty="0"/>
              <a:t>1)</a:t>
            </a:r>
            <a:r>
              <a:rPr lang="zh-TW" altLang="zh-TW" sz="2400" dirty="0"/>
              <a:t>。</a:t>
            </a:r>
          </a:p>
          <a:p>
            <a:endParaRPr lang="zh-TW" altLang="en-US" sz="2400" dirty="0"/>
          </a:p>
        </p:txBody>
      </p:sp>
      <p:pic>
        <p:nvPicPr>
          <p:cNvPr id="4" name="圖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763" y="2494822"/>
            <a:ext cx="9086400" cy="2512605"/>
          </a:xfrm>
          <a:prstGeom prst="rect">
            <a:avLst/>
          </a:prstGeom>
          <a:noFill/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15467" y="5727735"/>
            <a:ext cx="1057693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(a) </a:t>
            </a:r>
            <a:r>
              <a:rPr kumimoji="1" lang="zh-TW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神經網路沒有加</a:t>
            </a:r>
            <a:r>
              <a:rPr kumimoji="1" lang="en-US" altLang="zh-TW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Batch normalization</a:t>
            </a:r>
            <a:r>
              <a:rPr kumimoji="1" lang="zh-TW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，</a:t>
            </a:r>
            <a:r>
              <a:rPr kumimoji="1" lang="en-US" altLang="zh-TW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(b)</a:t>
            </a:r>
            <a:r>
              <a:rPr kumimoji="1" lang="zh-TW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神經網路加入</a:t>
            </a:r>
            <a:r>
              <a:rPr kumimoji="1" lang="en-US" altLang="zh-TW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Batch normalization</a:t>
            </a:r>
            <a:r>
              <a:rPr kumimoji="1" lang="zh-TW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。</a:t>
            </a:r>
            <a:endParaRPr kumimoji="1" lang="zh-TW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0143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微積分求極值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lvl="0" indent="0">
                  <a:lnSpc>
                    <a:spcPct val="11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zh-TW" altLang="en-US" sz="2800" spc="0" dirty="0" smtClean="0">
                    <a:solidFill>
                      <a:srgbClr val="000000"/>
                    </a:solidFill>
                  </a:rPr>
                  <a:t>上述範例為</a:t>
                </a:r>
                <a:r>
                  <a:rPr lang="en-US" altLang="zh-TW" sz="2800" spc="0" dirty="0">
                    <a:solidFill>
                      <a:srgbClr val="000000"/>
                    </a:solidFill>
                  </a:rPr>
                  <a:t>close-form</a:t>
                </a:r>
                <a:r>
                  <a:rPr lang="zh-TW" altLang="en-US" sz="2800" spc="0" dirty="0">
                    <a:solidFill>
                      <a:srgbClr val="000000"/>
                    </a:solidFill>
                  </a:rPr>
                  <a:t>可以找到解</a:t>
                </a:r>
                <a:r>
                  <a:rPr lang="zh-TW" altLang="en-US" sz="2800" spc="0" dirty="0" smtClean="0">
                    <a:solidFill>
                      <a:srgbClr val="000000"/>
                    </a:solidFill>
                  </a:rPr>
                  <a:t>。</a:t>
                </a:r>
                <a:endParaRPr lang="en-US" altLang="zh-TW" sz="2800" spc="0" dirty="0" smtClean="0">
                  <a:solidFill>
                    <a:srgbClr val="000000"/>
                  </a:solidFill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zh-TW" altLang="en-US" sz="2800" b="1" spc="0" dirty="0">
                    <a:solidFill>
                      <a:srgbClr val="C00000"/>
                    </a:solidFill>
                  </a:rPr>
                  <a:t>現實</a:t>
                </a:r>
                <a:r>
                  <a:rPr lang="zh-TW" altLang="en-US" sz="2800" b="1" spc="0" dirty="0" smtClean="0">
                    <a:solidFill>
                      <a:srgbClr val="C00000"/>
                    </a:solidFill>
                  </a:rPr>
                  <a:t>狀況</a:t>
                </a:r>
                <a:endParaRPr lang="en-US" altLang="zh-TW" sz="2800" spc="0" dirty="0" smtClean="0">
                  <a:solidFill>
                    <a:srgbClr val="000000"/>
                  </a:solidFill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−4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800" b="0" dirty="0" smtClean="0"/>
              </a:p>
              <a:p>
                <a:pPr marL="0" indent="0">
                  <a:lnSpc>
                    <a:spcPct val="11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TW" sz="28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zh-TW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TW" sz="28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zh-TW" alt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280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+1−4</m:t>
                                </m:r>
                                <m:sSub>
                                  <m:sSub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  <m:sSubSup>
                                  <m:sSubSup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sSub>
                                  <m:sSub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sz="2800" b="0" dirty="0" smtClean="0"/>
              </a:p>
              <a:p>
                <a:pPr marL="0" indent="0">
                  <a:lnSpc>
                    <a:spcPct val="11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=0,−2, 2</m:t>
                      </m:r>
                    </m:oMath>
                  </m:oMathPara>
                </a14:m>
                <a:endParaRPr lang="en-US" altLang="zh-TW" sz="2800" b="0" dirty="0" smtClean="0"/>
              </a:p>
              <a:p>
                <a:pPr marL="0" indent="0">
                  <a:lnSpc>
                    <a:spcPct val="11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 0.25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,(−2, 0.125),(2, −0.625)</m:t>
                      </m:r>
                    </m:oMath>
                  </m:oMathPara>
                </a14:m>
                <a:endParaRPr lang="en-US" altLang="zh-TW" sz="2800" b="0" dirty="0" smtClean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1200"/>
                  </a:spcBef>
                  <a:buNone/>
                </a:pPr>
                <a:endParaRPr lang="en-US" altLang="zh-TW" sz="2800" b="0" dirty="0" smtClean="0"/>
              </a:p>
              <a:p>
                <a:pPr marL="0" indent="0">
                  <a:lnSpc>
                    <a:spcPct val="110000"/>
                  </a:lnSpc>
                  <a:spcBef>
                    <a:spcPts val="1200"/>
                  </a:spcBef>
                  <a:buNone/>
                </a:pPr>
                <a:endParaRPr lang="en-US" altLang="zh-TW" sz="2800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9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 rot="20612771">
            <a:off x="8551164" y="4813300"/>
            <a:ext cx="13060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0" dirty="0" smtClean="0">
                <a:solidFill>
                  <a:srgbClr val="C00000"/>
                </a:solidFill>
              </a:rPr>
              <a:t>?</a:t>
            </a:r>
            <a:endParaRPr lang="zh-TW" altLang="en-US" sz="10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24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300" y="2286000"/>
            <a:ext cx="6096000" cy="4572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微積分求極值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741172" y="1841500"/>
                <a:ext cx="5126228" cy="4351337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−4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800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 0.25</m:t>
                          </m:r>
                        </m:e>
                      </m:d>
                      <m:r>
                        <a:rPr lang="en-US" altLang="zh-TW" sz="2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TW" sz="28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−2, 0.125</m:t>
                          </m:r>
                        </m:e>
                      </m:d>
                      <m:r>
                        <a:rPr lang="en-US" altLang="zh-TW" sz="2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altLang="zh-TW" sz="28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0.625</m:t>
                          </m:r>
                        </m:e>
                      </m:d>
                      <m:r>
                        <a:rPr lang="en-US" altLang="zh-TW" sz="2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altLang="zh-TW" sz="28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TW" altLang="en-US" sz="2800" dirty="0" smtClean="0">
                    <a:latin typeface="Cambria Math" panose="02040503050406030204" pitchFamily="18" charset="0"/>
                  </a:rPr>
                  <a:t>所以微分得到的解不一定是極值，有可能是</a:t>
                </a:r>
                <a:r>
                  <a:rPr lang="zh-TW" altLang="zh-TW" sz="2800" dirty="0"/>
                  <a:t>鞍</a:t>
                </a:r>
                <a:r>
                  <a:rPr lang="zh-TW" altLang="zh-TW" sz="2800" dirty="0" smtClean="0"/>
                  <a:t>點</a:t>
                </a:r>
                <a:r>
                  <a:rPr lang="zh-TW" altLang="en-US" sz="2800" dirty="0" smtClean="0"/>
                  <a:t>、反曲點</a:t>
                </a:r>
                <a:r>
                  <a:rPr lang="zh-TW" altLang="en-US" sz="2800" dirty="0" smtClean="0">
                    <a:latin typeface="Cambria Math" panose="02040503050406030204" pitchFamily="18" charset="0"/>
                  </a:rPr>
                  <a:t>。</a:t>
                </a:r>
                <a:endParaRPr lang="en-US" altLang="zh-TW" sz="2800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TW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1172" y="1841500"/>
                <a:ext cx="5126228" cy="4351337"/>
              </a:xfrm>
              <a:blipFill rotWithShape="0">
                <a:blip r:embed="rId3"/>
                <a:stretch>
                  <a:fillRect l="-24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268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佈景主題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佈景主題2" id="{6A969ACB-63B7-45FD-9EDF-12BA4CC97ECD}" vid="{9AA78936-7E4F-499E-95DA-1B3CED9860D5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13955</TotalTime>
  <Words>2732</Words>
  <Application>Microsoft Office PowerPoint</Application>
  <PresentationFormat>寬螢幕</PresentationFormat>
  <Paragraphs>833</Paragraphs>
  <Slides>78</Slides>
  <Notes>24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78</vt:i4>
      </vt:variant>
    </vt:vector>
  </HeadingPairs>
  <TitlesOfParts>
    <vt:vector size="91" baseType="lpstr">
      <vt:lpstr>charter</vt:lpstr>
      <vt:lpstr>新細明體</vt:lpstr>
      <vt:lpstr>標楷體</vt:lpstr>
      <vt:lpstr>標楷體</vt:lpstr>
      <vt:lpstr>Arial</vt:lpstr>
      <vt:lpstr>Calibri</vt:lpstr>
      <vt:lpstr>Calibri Light</vt:lpstr>
      <vt:lpstr>Cambria Math</vt:lpstr>
      <vt:lpstr>Times</vt:lpstr>
      <vt:lpstr>Times New Roman</vt:lpstr>
      <vt:lpstr>Times New Roman</vt:lpstr>
      <vt:lpstr>Wingdings 2</vt:lpstr>
      <vt:lpstr>佈景主題2</vt:lpstr>
      <vt:lpstr>Gradient descent 導傳遞 Weight Initialization</vt:lpstr>
      <vt:lpstr>Introduction</vt:lpstr>
      <vt:lpstr>微積分求極值</vt:lpstr>
      <vt:lpstr>微積分求極值</vt:lpstr>
      <vt:lpstr>微積分求極值</vt:lpstr>
      <vt:lpstr>Hessian Matrix</vt:lpstr>
      <vt:lpstr>微積分求極值</vt:lpstr>
      <vt:lpstr>微積分求極值</vt:lpstr>
      <vt:lpstr>微積分求極值</vt:lpstr>
      <vt:lpstr>導數(Derivative)/梯度(Gradient)</vt:lpstr>
      <vt:lpstr>導數(Derivative)/梯度(Gradient)</vt:lpstr>
      <vt:lpstr>梯度(Gradient)</vt:lpstr>
      <vt:lpstr>梯度(Gradient)</vt:lpstr>
      <vt:lpstr>梯度下降法(Gradient descent)</vt:lpstr>
      <vt:lpstr>梯度下降法-範例</vt:lpstr>
      <vt:lpstr>梯度下降法-範例</vt:lpstr>
      <vt:lpstr>梯度下降法 (學習率過大)</vt:lpstr>
      <vt:lpstr>梯度下降法-範例2</vt:lpstr>
      <vt:lpstr>梯度下降法-範例2</vt:lpstr>
      <vt:lpstr>梯度下降法-範例2</vt:lpstr>
      <vt:lpstr>梯度下降法</vt:lpstr>
      <vt:lpstr>梯度下降法</vt:lpstr>
      <vt:lpstr>SGD</vt:lpstr>
      <vt:lpstr>Momentum</vt:lpstr>
      <vt:lpstr>Momentum</vt:lpstr>
      <vt:lpstr>Adagrad</vt:lpstr>
      <vt:lpstr>Adagrad</vt:lpstr>
      <vt:lpstr>Adagrad</vt:lpstr>
      <vt:lpstr>RMSProp</vt:lpstr>
      <vt:lpstr>PowerPoint 簡報</vt:lpstr>
      <vt:lpstr>Adam</vt:lpstr>
      <vt:lpstr>Example</vt:lpstr>
      <vt:lpstr>導傳遞</vt:lpstr>
      <vt:lpstr>神經網路如何利用導傳遞找解 </vt:lpstr>
      <vt:lpstr>Forward propagation 輸入層→隱藏層</vt:lpstr>
      <vt:lpstr>Forward propagation 隱藏層→輸出層</vt:lpstr>
      <vt:lpstr>Forward propagation</vt:lpstr>
      <vt:lpstr>Back-propagation</vt:lpstr>
      <vt:lpstr>Back-propagation 輸出層→隱藏層</vt:lpstr>
      <vt:lpstr>Back-propagation 輸出層→隱藏層</vt:lpstr>
      <vt:lpstr>Back-propagation 隱藏層→輸入層</vt:lpstr>
      <vt:lpstr>Back-propagation 隱藏層→輸入層</vt:lpstr>
      <vt:lpstr>Back-propagation 隱藏層→輸入層</vt:lpstr>
      <vt:lpstr>Back-propagation</vt:lpstr>
      <vt:lpstr>神經網路太深層的問題</vt:lpstr>
      <vt:lpstr>Sigmoid在神經網路太深層的問題</vt:lpstr>
      <vt:lpstr>Sigmoid在神經網路太深層的問題</vt:lpstr>
      <vt:lpstr>Sigmoid在神經網路太深層的問題</vt:lpstr>
      <vt:lpstr>如何舒緩Gradient造成的問題</vt:lpstr>
      <vt:lpstr>ReLu在神經網路如何舒緩Gradient的問題</vt:lpstr>
      <vt:lpstr>ReLu在神經網路如何舒緩Gradient的問題</vt:lpstr>
      <vt:lpstr>ResNet</vt:lpstr>
      <vt:lpstr>ResNet</vt:lpstr>
      <vt:lpstr>題外話: 有Residual block的loss space </vt:lpstr>
      <vt:lpstr>導傳遞</vt:lpstr>
      <vt:lpstr>Weight initialization</vt:lpstr>
      <vt:lpstr>Outline </vt:lpstr>
      <vt:lpstr>weight初始值是0</vt:lpstr>
      <vt:lpstr>Random initialization</vt:lpstr>
      <vt:lpstr>Random initialization</vt:lpstr>
      <vt:lpstr>Random initialization</vt:lpstr>
      <vt:lpstr>Xavier initialization</vt:lpstr>
      <vt:lpstr>Xavier initialization</vt:lpstr>
      <vt:lpstr>Xavier initialization</vt:lpstr>
      <vt:lpstr>Xavier initialization</vt:lpstr>
      <vt:lpstr>Xavier initialization</vt:lpstr>
      <vt:lpstr>Xavier initialization</vt:lpstr>
      <vt:lpstr>Xavier initialization</vt:lpstr>
      <vt:lpstr>Xavier initialization</vt:lpstr>
      <vt:lpstr>Xavier initialization</vt:lpstr>
      <vt:lpstr>He initialization</vt:lpstr>
      <vt:lpstr>He initialization</vt:lpstr>
      <vt:lpstr>He initialization</vt:lpstr>
      <vt:lpstr>He initialization</vt:lpstr>
      <vt:lpstr>Batch Normalization</vt:lpstr>
      <vt:lpstr>Batch Normalization</vt:lpstr>
      <vt:lpstr>Batch Normalization</vt:lpstr>
      <vt:lpstr>Batch Normalization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Gradient descent</dc:title>
  <dc:creator>黃志勝</dc:creator>
  <cp:lastModifiedBy>chih-sheng Huang</cp:lastModifiedBy>
  <cp:revision>454</cp:revision>
  <dcterms:created xsi:type="dcterms:W3CDTF">2018-12-11T06:02:23Z</dcterms:created>
  <dcterms:modified xsi:type="dcterms:W3CDTF">2022-05-09T08:28:46Z</dcterms:modified>
</cp:coreProperties>
</file>